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6" r:id="rId3"/>
    <p:sldId id="269" r:id="rId4"/>
    <p:sldId id="270" r:id="rId5"/>
    <p:sldId id="271" r:id="rId6"/>
    <p:sldId id="277" r:id="rId7"/>
    <p:sldId id="278" r:id="rId8"/>
    <p:sldId id="279" r:id="rId9"/>
    <p:sldId id="280" r:id="rId10"/>
    <p:sldId id="281" r:id="rId11"/>
    <p:sldId id="282" r:id="rId12"/>
    <p:sldId id="284" r:id="rId13"/>
    <p:sldId id="266"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0" autoAdjust="0"/>
    <p:restoredTop sz="94660"/>
  </p:normalViewPr>
  <p:slideViewPr>
    <p:cSldViewPr snapToGrid="0" snapToObjects="1">
      <p:cViewPr varScale="1">
        <p:scale>
          <a:sx n="78" d="100"/>
          <a:sy n="78" d="100"/>
        </p:scale>
        <p:origin x="1555"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9125" y="676275"/>
            <a:ext cx="8115300" cy="4962525"/>
          </a:xfrm>
        </p:spPr>
        <p:txBody>
          <a:bodyPr>
            <a:normAutofit/>
          </a:bodyPr>
          <a:lstStyle/>
          <a:p>
            <a:r>
              <a:rPr b="1" dirty="0">
                <a:latin typeface="Times New Roman" panose="02020603050405020304" pitchFamily="18" charset="0"/>
                <a:cs typeface="Times New Roman" panose="02020603050405020304" pitchFamily="18" charset="0"/>
              </a:rPr>
              <a:t>Scheme of Amalgamation under Sections 230-232 of the Companies Act, 2013</a:t>
            </a:r>
          </a:p>
          <a:p>
            <a:endParaRPr b="1" dirty="0">
              <a:latin typeface="Times New Roman" panose="02020603050405020304" pitchFamily="18" charset="0"/>
              <a:cs typeface="Times New Roman" panose="02020603050405020304" pitchFamily="18" charset="0"/>
            </a:endParaRPr>
          </a:p>
          <a:p>
            <a:r>
              <a:rPr b="1" dirty="0">
                <a:latin typeface="Times New Roman" panose="02020603050405020304" pitchFamily="18" charset="0"/>
                <a:cs typeface="Times New Roman" panose="02020603050405020304" pitchFamily="18" charset="0"/>
              </a:rPr>
              <a:t>Hatri Pharma Private Limited</a:t>
            </a:r>
            <a:endParaRPr lang="en-US" b="1" dirty="0">
              <a:latin typeface="Times New Roman" panose="02020603050405020304" pitchFamily="18" charset="0"/>
              <a:cs typeface="Times New Roman" panose="02020603050405020304" pitchFamily="18" charset="0"/>
            </a:endParaRPr>
          </a:p>
          <a:p>
            <a:r>
              <a:rPr b="1" dirty="0">
                <a:latin typeface="Times New Roman" panose="02020603050405020304" pitchFamily="18" charset="0"/>
                <a:cs typeface="Times New Roman" panose="02020603050405020304" pitchFamily="18" charset="0"/>
              </a:rPr>
              <a:t> (Transferor Company)</a:t>
            </a:r>
          </a:p>
          <a:p>
            <a:r>
              <a:rPr b="1" dirty="0">
                <a:latin typeface="Times New Roman" panose="02020603050405020304" pitchFamily="18" charset="0"/>
                <a:cs typeface="Times New Roman" panose="02020603050405020304" pitchFamily="18" charset="0"/>
              </a:rPr>
              <a:t>With</a:t>
            </a:r>
          </a:p>
          <a:p>
            <a:r>
              <a:rPr b="1" dirty="0" err="1">
                <a:latin typeface="Times New Roman" panose="02020603050405020304" pitchFamily="18" charset="0"/>
                <a:cs typeface="Times New Roman" panose="02020603050405020304" pitchFamily="18" charset="0"/>
              </a:rPr>
              <a:t>Venmax</a:t>
            </a:r>
            <a:r>
              <a:rPr b="1" dirty="0">
                <a:latin typeface="Times New Roman" panose="02020603050405020304" pitchFamily="18" charset="0"/>
                <a:cs typeface="Times New Roman" panose="02020603050405020304" pitchFamily="18" charset="0"/>
              </a:rPr>
              <a:t> Drugs and Pharmaceuticals Limited (Transferee Company)</a:t>
            </a:r>
          </a:p>
          <a:p>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61F7A-CBF0-7973-7F67-3469C111AD2E}"/>
              </a:ext>
            </a:extLst>
          </p:cNvPr>
          <p:cNvSpPr>
            <a:spLocks noGrp="1"/>
          </p:cNvSpPr>
          <p:nvPr>
            <p:ph type="title"/>
          </p:nvPr>
        </p:nvSpPr>
        <p:spPr>
          <a:xfrm>
            <a:off x="457200" y="274638"/>
            <a:ext cx="8229600" cy="859681"/>
          </a:xfrm>
        </p:spPr>
        <p:txBody>
          <a:bodyPr>
            <a:normAutofit/>
          </a:bodyPr>
          <a:lstStyle/>
          <a:p>
            <a:r>
              <a:rPr lang="en-IN" sz="2800" b="1" u="sng" dirty="0">
                <a:latin typeface="Times New Roman" panose="02020603050405020304" pitchFamily="18" charset="0"/>
                <a:cs typeface="Times New Roman" panose="02020603050405020304" pitchFamily="18" charset="0"/>
              </a:rPr>
              <a:t>Proposed Capital Structure (Post-Amalgamation</a:t>
            </a:r>
            <a:r>
              <a:rPr lang="en-IN" sz="2800" b="1"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C1909B51-19CD-D3C5-2C2A-CD913C077690}"/>
              </a:ext>
            </a:extLst>
          </p:cNvPr>
          <p:cNvSpPr>
            <a:spLocks noGrp="1"/>
          </p:cNvSpPr>
          <p:nvPr>
            <p:ph idx="1"/>
          </p:nvPr>
        </p:nvSpPr>
        <p:spPr>
          <a:xfrm>
            <a:off x="457200" y="1257168"/>
            <a:ext cx="8229600" cy="4343663"/>
          </a:xfrm>
        </p:spPr>
        <p:txBody>
          <a:bodyPr>
            <a:normAutofit/>
          </a:bodyPr>
          <a:lstStyle/>
          <a:p>
            <a:r>
              <a:rPr lang="en-IN" sz="2000" dirty="0">
                <a:latin typeface="Times New Roman" panose="02020603050405020304" pitchFamily="18" charset="0"/>
                <a:cs typeface="Times New Roman" panose="02020603050405020304" pitchFamily="18" charset="0"/>
              </a:rPr>
              <a:t>Transferor Company Merged into Transferee Company</a:t>
            </a:r>
          </a:p>
          <a:p>
            <a:r>
              <a:rPr lang="en-US" sz="2000" dirty="0">
                <a:latin typeface="Times New Roman" panose="02020603050405020304" pitchFamily="18" charset="0"/>
                <a:cs typeface="Times New Roman" panose="02020603050405020304" pitchFamily="18" charset="0"/>
              </a:rPr>
              <a:t>Consolidated Net Worth of combined entity</a:t>
            </a:r>
          </a:p>
          <a:p>
            <a:r>
              <a:rPr lang="en-US" sz="2000" dirty="0">
                <a:latin typeface="Times New Roman" panose="02020603050405020304" pitchFamily="18" charset="0"/>
                <a:cs typeface="Times New Roman" panose="02020603050405020304" pitchFamily="18" charset="0"/>
              </a:rPr>
              <a:t>Shares to be issued as per approved Swap Ratio 1:1</a:t>
            </a:r>
          </a:p>
          <a:p>
            <a:pPr marL="0" indent="0">
              <a:buNone/>
            </a:pPr>
            <a:endParaRPr lang="en-US" sz="2000" b="1"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Revised Shareholding Pattern (Post-Scheme):</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Promoter &amp; Promoter Group – 12,12,025 (3.11%)</a:t>
            </a:r>
          </a:p>
          <a:p>
            <a:r>
              <a:rPr lang="en-US" sz="2000" dirty="0">
                <a:latin typeface="Times New Roman" panose="02020603050405020304" pitchFamily="18" charset="0"/>
                <a:cs typeface="Times New Roman" panose="02020603050405020304" pitchFamily="18" charset="0"/>
              </a:rPr>
              <a:t>Public Shareholding – 3,77,81,905 (96.89%)</a:t>
            </a:r>
          </a:p>
          <a:p>
            <a:endParaRPr lang="en-US" sz="2000" dirty="0">
              <a:latin typeface="Times New Roman" panose="02020603050405020304" pitchFamily="18" charset="0"/>
              <a:cs typeface="Times New Roman" panose="02020603050405020304" pitchFamily="18" charset="0"/>
            </a:endParaRPr>
          </a:p>
          <a:p>
            <a:pPr marL="0" indent="0">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6050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9B596-D62A-6D59-DB5D-C9DD352686D8}"/>
              </a:ext>
            </a:extLst>
          </p:cNvPr>
          <p:cNvSpPr>
            <a:spLocks noGrp="1"/>
          </p:cNvSpPr>
          <p:nvPr>
            <p:ph type="title"/>
          </p:nvPr>
        </p:nvSpPr>
        <p:spPr/>
        <p:txBody>
          <a:bodyPr>
            <a:normAutofit/>
          </a:bodyPr>
          <a:lstStyle/>
          <a:p>
            <a:r>
              <a:rPr lang="en-IN" sz="2800" b="1" u="sng" dirty="0">
                <a:latin typeface="Times New Roman" panose="02020603050405020304" pitchFamily="18" charset="0"/>
                <a:cs typeface="Times New Roman" panose="02020603050405020304" pitchFamily="18" charset="0"/>
              </a:rPr>
              <a:t>Pre &amp; Post Scheme of Net worth of the Companies </a:t>
            </a:r>
          </a:p>
        </p:txBody>
      </p:sp>
      <p:graphicFrame>
        <p:nvGraphicFramePr>
          <p:cNvPr id="4" name="Content Placeholder 3">
            <a:extLst>
              <a:ext uri="{FF2B5EF4-FFF2-40B4-BE49-F238E27FC236}">
                <a16:creationId xmlns:a16="http://schemas.microsoft.com/office/drawing/2014/main" id="{E973DE78-B21C-DCB0-2266-E30D1460F60E}"/>
              </a:ext>
            </a:extLst>
          </p:cNvPr>
          <p:cNvGraphicFramePr>
            <a:graphicFrameLocks noGrp="1"/>
          </p:cNvGraphicFramePr>
          <p:nvPr>
            <p:ph idx="1"/>
            <p:extLst>
              <p:ext uri="{D42A27DB-BD31-4B8C-83A1-F6EECF244321}">
                <p14:modId xmlns:p14="http://schemas.microsoft.com/office/powerpoint/2010/main" val="786094488"/>
              </p:ext>
            </p:extLst>
          </p:nvPr>
        </p:nvGraphicFramePr>
        <p:xfrm>
          <a:off x="762095" y="1218236"/>
          <a:ext cx="7619810" cy="4617720"/>
        </p:xfrm>
        <a:graphic>
          <a:graphicData uri="http://schemas.openxmlformats.org/drawingml/2006/table">
            <a:tbl>
              <a:tblPr firstRow="1" bandRow="1">
                <a:tableStyleId>{5C22544A-7EE6-4342-B048-85BDC9FD1C3A}</a:tableStyleId>
              </a:tblPr>
              <a:tblGrid>
                <a:gridCol w="2133410">
                  <a:extLst>
                    <a:ext uri="{9D8B030D-6E8A-4147-A177-3AD203B41FA5}">
                      <a16:colId xmlns:a16="http://schemas.microsoft.com/office/drawing/2014/main" val="50216168"/>
                    </a:ext>
                  </a:extLst>
                </a:gridCol>
                <a:gridCol w="2743200">
                  <a:extLst>
                    <a:ext uri="{9D8B030D-6E8A-4147-A177-3AD203B41FA5}">
                      <a16:colId xmlns:a16="http://schemas.microsoft.com/office/drawing/2014/main" val="3767520402"/>
                    </a:ext>
                  </a:extLst>
                </a:gridCol>
                <a:gridCol w="2743200">
                  <a:extLst>
                    <a:ext uri="{9D8B030D-6E8A-4147-A177-3AD203B41FA5}">
                      <a16:colId xmlns:a16="http://schemas.microsoft.com/office/drawing/2014/main" val="1705685414"/>
                    </a:ext>
                  </a:extLst>
                </a:gridCol>
              </a:tblGrid>
              <a:tr h="370840">
                <a:tc gridSpan="3">
                  <a:txBody>
                    <a:bodyPr/>
                    <a:lstStyle/>
                    <a:p>
                      <a:r>
                        <a:rPr lang="en-IN" dirty="0"/>
                        <a:t>                                       </a:t>
                      </a:r>
                      <a:r>
                        <a:rPr lang="en-IN" dirty="0" err="1"/>
                        <a:t>Venmax</a:t>
                      </a:r>
                      <a:r>
                        <a:rPr lang="en-IN" dirty="0"/>
                        <a:t> Drugs and Pharmaceuticals Limited                       </a:t>
                      </a:r>
                    </a:p>
                    <a:p>
                      <a:pPr algn="r"/>
                      <a:r>
                        <a:rPr lang="en-IN" dirty="0"/>
                        <a:t>  (Rs. In Lakhs)</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690515297"/>
                  </a:ext>
                </a:extLst>
              </a:tr>
              <a:tr h="370840">
                <a:tc>
                  <a:txBody>
                    <a:bodyPr/>
                    <a:lstStyle/>
                    <a:p>
                      <a:r>
                        <a:rPr lang="en-IN" b="1" dirty="0"/>
                        <a:t>Particulars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b="1" dirty="0"/>
                        <a:t>Pre Scheme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b="1" dirty="0"/>
                        <a:t>Post Scheme</a:t>
                      </a:r>
                    </a:p>
                  </a:txBody>
                  <a:tcPr/>
                </a:tc>
                <a:extLst>
                  <a:ext uri="{0D108BD9-81ED-4DB2-BD59-A6C34878D82A}">
                    <a16:rowId xmlns:a16="http://schemas.microsoft.com/office/drawing/2014/main" val="3412907447"/>
                  </a:ext>
                </a:extLst>
              </a:tr>
              <a:tr h="370840">
                <a:tc>
                  <a:txBody>
                    <a:bodyPr/>
                    <a:lstStyle/>
                    <a:p>
                      <a:r>
                        <a:rPr lang="en-IN" dirty="0"/>
                        <a:t>Equity</a:t>
                      </a:r>
                    </a:p>
                  </a:txBody>
                  <a:tcPr/>
                </a:tc>
                <a:tc>
                  <a:txBody>
                    <a:bodyPr/>
                    <a:lstStyle/>
                    <a:p>
                      <a:r>
                        <a:rPr lang="en-IN" dirty="0"/>
                        <a:t>800.79</a:t>
                      </a:r>
                    </a:p>
                  </a:txBody>
                  <a:tcPr/>
                </a:tc>
                <a:tc>
                  <a:txBody>
                    <a:bodyPr/>
                    <a:lstStyle/>
                    <a:p>
                      <a:r>
                        <a:rPr lang="en-IN" dirty="0"/>
                        <a:t>3899.39</a:t>
                      </a:r>
                    </a:p>
                  </a:txBody>
                  <a:tcPr/>
                </a:tc>
                <a:extLst>
                  <a:ext uri="{0D108BD9-81ED-4DB2-BD59-A6C34878D82A}">
                    <a16:rowId xmlns:a16="http://schemas.microsoft.com/office/drawing/2014/main" val="2246868526"/>
                  </a:ext>
                </a:extLst>
              </a:tr>
              <a:tr h="370840">
                <a:tc>
                  <a:txBody>
                    <a:bodyPr/>
                    <a:lstStyle/>
                    <a:p>
                      <a:r>
                        <a:rPr lang="en-IN" dirty="0"/>
                        <a:t>Other Equity</a:t>
                      </a:r>
                    </a:p>
                  </a:txBody>
                  <a:tcPr/>
                </a:tc>
                <a:tc>
                  <a:txBody>
                    <a:bodyPr/>
                    <a:lstStyle/>
                    <a:p>
                      <a:r>
                        <a:rPr lang="en-IN" dirty="0"/>
                        <a:t>56.93</a:t>
                      </a:r>
                    </a:p>
                  </a:txBody>
                  <a:tcPr/>
                </a:tc>
                <a:tc>
                  <a:txBody>
                    <a:bodyPr/>
                    <a:lstStyle/>
                    <a:p>
                      <a:r>
                        <a:rPr lang="en-IN" dirty="0"/>
                        <a:t>(344.27)</a:t>
                      </a:r>
                    </a:p>
                  </a:txBody>
                  <a:tcPr/>
                </a:tc>
                <a:extLst>
                  <a:ext uri="{0D108BD9-81ED-4DB2-BD59-A6C34878D82A}">
                    <a16:rowId xmlns:a16="http://schemas.microsoft.com/office/drawing/2014/main" val="3396944549"/>
                  </a:ext>
                </a:extLst>
              </a:tr>
              <a:tr h="370840">
                <a:tc>
                  <a:txBody>
                    <a:bodyPr/>
                    <a:lstStyle/>
                    <a:p>
                      <a:r>
                        <a:rPr lang="en-IN" dirty="0"/>
                        <a:t>Net Worth</a:t>
                      </a:r>
                    </a:p>
                  </a:txBody>
                  <a:tcPr/>
                </a:tc>
                <a:tc>
                  <a:txBody>
                    <a:bodyPr/>
                    <a:lstStyle/>
                    <a:p>
                      <a:r>
                        <a:rPr lang="en-IN" dirty="0"/>
                        <a:t>857.72</a:t>
                      </a:r>
                    </a:p>
                  </a:txBody>
                  <a:tcPr/>
                </a:tc>
                <a:tc>
                  <a:txBody>
                    <a:bodyPr/>
                    <a:lstStyle/>
                    <a:p>
                      <a:r>
                        <a:rPr lang="en-IN" dirty="0"/>
                        <a:t>3555.12</a:t>
                      </a:r>
                    </a:p>
                  </a:txBody>
                  <a:tcPr/>
                </a:tc>
                <a:extLst>
                  <a:ext uri="{0D108BD9-81ED-4DB2-BD59-A6C34878D82A}">
                    <a16:rowId xmlns:a16="http://schemas.microsoft.com/office/drawing/2014/main" val="3151473540"/>
                  </a:ext>
                </a:extLst>
              </a:tr>
              <a:tr h="370840">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3012473793"/>
                  </a:ext>
                </a:extLst>
              </a:tr>
              <a:tr h="370840">
                <a:tc gridSpan="3">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b="1" dirty="0">
                          <a:solidFill>
                            <a:schemeClr val="bg1"/>
                          </a:solidFill>
                        </a:rPr>
                        <a:t>Hatri Pharma Private Limited                                                                              </a:t>
                      </a:r>
                    </a:p>
                    <a:p>
                      <a:pPr marL="0" marR="0" lvl="0" indent="0" algn="r" defTabSz="457200" rtl="0" eaLnBrk="1" fontAlgn="auto" latinLnBrk="0" hangingPunct="1">
                        <a:lnSpc>
                          <a:spcPct val="100000"/>
                        </a:lnSpc>
                        <a:spcBef>
                          <a:spcPts val="0"/>
                        </a:spcBef>
                        <a:spcAft>
                          <a:spcPts val="0"/>
                        </a:spcAft>
                        <a:buClrTx/>
                        <a:buSzTx/>
                        <a:buFontTx/>
                        <a:buNone/>
                        <a:tabLst/>
                        <a:defRPr/>
                      </a:pPr>
                      <a:r>
                        <a:rPr lang="en-IN" b="1" dirty="0">
                          <a:solidFill>
                            <a:schemeClr val="bg1"/>
                          </a:solidFill>
                        </a:rPr>
                        <a:t> (Rs. In Lakhs)</a:t>
                      </a:r>
                    </a:p>
                  </a:txBody>
                  <a:tcPr>
                    <a:solidFill>
                      <a:schemeClr val="accent1"/>
                    </a:solidFill>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070475390"/>
                  </a:ext>
                </a:extLst>
              </a:tr>
              <a:tr h="370840">
                <a:tc>
                  <a:txBody>
                    <a:bodyPr/>
                    <a:lstStyle/>
                    <a:p>
                      <a:r>
                        <a:rPr lang="en-IN" b="1" dirty="0"/>
                        <a:t>Particulars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b="1" dirty="0"/>
                        <a:t>Pre Scheme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b="1" dirty="0"/>
                        <a:t>Post Scheme</a:t>
                      </a:r>
                    </a:p>
                  </a:txBody>
                  <a:tcPr/>
                </a:tc>
                <a:extLst>
                  <a:ext uri="{0D108BD9-81ED-4DB2-BD59-A6C34878D82A}">
                    <a16:rowId xmlns:a16="http://schemas.microsoft.com/office/drawing/2014/main" val="942547254"/>
                  </a:ext>
                </a:extLst>
              </a:tr>
              <a:tr h="370840">
                <a:tc>
                  <a:txBody>
                    <a:bodyPr/>
                    <a:lstStyle/>
                    <a:p>
                      <a:r>
                        <a:rPr lang="en-IN" dirty="0"/>
                        <a:t>Equity</a:t>
                      </a:r>
                    </a:p>
                  </a:txBody>
                  <a:tcPr/>
                </a:tc>
                <a:tc>
                  <a:txBody>
                    <a:bodyPr/>
                    <a:lstStyle/>
                    <a:p>
                      <a:r>
                        <a:rPr lang="en-IN" dirty="0"/>
                        <a:t>2373.00</a:t>
                      </a:r>
                    </a:p>
                  </a:txBody>
                  <a:tcPr/>
                </a:tc>
                <a:tc>
                  <a:txBody>
                    <a:bodyPr/>
                    <a:lstStyle/>
                    <a:p>
                      <a:r>
                        <a:rPr lang="en-IN" dirty="0"/>
                        <a:t>-</a:t>
                      </a:r>
                    </a:p>
                  </a:txBody>
                  <a:tcPr/>
                </a:tc>
                <a:extLst>
                  <a:ext uri="{0D108BD9-81ED-4DB2-BD59-A6C34878D82A}">
                    <a16:rowId xmlns:a16="http://schemas.microsoft.com/office/drawing/2014/main" val="3868690047"/>
                  </a:ext>
                </a:extLst>
              </a:tr>
              <a:tr h="370840">
                <a:tc>
                  <a:txBody>
                    <a:bodyPr/>
                    <a:lstStyle/>
                    <a:p>
                      <a:r>
                        <a:rPr lang="en-IN" dirty="0"/>
                        <a:t>Other Equity</a:t>
                      </a:r>
                    </a:p>
                  </a:txBody>
                  <a:tcPr/>
                </a:tc>
                <a:tc>
                  <a:txBody>
                    <a:bodyPr/>
                    <a:lstStyle/>
                    <a:p>
                      <a:r>
                        <a:rPr lang="en-IN" dirty="0"/>
                        <a:t>(763.00)</a:t>
                      </a:r>
                    </a:p>
                  </a:txBody>
                  <a:tcPr/>
                </a:tc>
                <a:tc>
                  <a:txBody>
                    <a:bodyPr/>
                    <a:lstStyle/>
                    <a:p>
                      <a:r>
                        <a:rPr lang="en-IN" dirty="0"/>
                        <a:t>-</a:t>
                      </a:r>
                    </a:p>
                  </a:txBody>
                  <a:tcPr/>
                </a:tc>
                <a:extLst>
                  <a:ext uri="{0D108BD9-81ED-4DB2-BD59-A6C34878D82A}">
                    <a16:rowId xmlns:a16="http://schemas.microsoft.com/office/drawing/2014/main" val="179623628"/>
                  </a:ext>
                </a:extLst>
              </a:tr>
              <a:tr h="370840">
                <a:tc>
                  <a:txBody>
                    <a:bodyPr/>
                    <a:lstStyle/>
                    <a:p>
                      <a:r>
                        <a:rPr lang="en-IN" dirty="0"/>
                        <a:t>Net Worth</a:t>
                      </a:r>
                    </a:p>
                  </a:txBody>
                  <a:tcPr/>
                </a:tc>
                <a:tc>
                  <a:txBody>
                    <a:bodyPr/>
                    <a:lstStyle/>
                    <a:p>
                      <a:r>
                        <a:rPr lang="en-IN" dirty="0"/>
                        <a:t>1610.00</a:t>
                      </a:r>
                    </a:p>
                  </a:txBody>
                  <a:tcPr/>
                </a:tc>
                <a:tc>
                  <a:txBody>
                    <a:bodyPr/>
                    <a:lstStyle/>
                    <a:p>
                      <a:r>
                        <a:rPr lang="en-IN" dirty="0"/>
                        <a:t>-</a:t>
                      </a:r>
                    </a:p>
                  </a:txBody>
                  <a:tcPr/>
                </a:tc>
                <a:extLst>
                  <a:ext uri="{0D108BD9-81ED-4DB2-BD59-A6C34878D82A}">
                    <a16:rowId xmlns:a16="http://schemas.microsoft.com/office/drawing/2014/main" val="176275100"/>
                  </a:ext>
                </a:extLst>
              </a:tr>
            </a:tbl>
          </a:graphicData>
        </a:graphic>
      </p:graphicFrame>
    </p:spTree>
    <p:extLst>
      <p:ext uri="{BB962C8B-B14F-4D97-AF65-F5344CB8AC3E}">
        <p14:creationId xmlns:p14="http://schemas.microsoft.com/office/powerpoint/2010/main" val="120985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BE66A-F4B5-1CC4-DA34-884C40A9EAAF}"/>
              </a:ext>
            </a:extLst>
          </p:cNvPr>
          <p:cNvSpPr>
            <a:spLocks noGrp="1"/>
          </p:cNvSpPr>
          <p:nvPr>
            <p:ph type="title"/>
          </p:nvPr>
        </p:nvSpPr>
        <p:spPr>
          <a:xfrm>
            <a:off x="457200" y="274638"/>
            <a:ext cx="8229600" cy="662911"/>
          </a:xfrm>
        </p:spPr>
        <p:txBody>
          <a:bodyPr>
            <a:normAutofit/>
          </a:bodyPr>
          <a:lstStyle/>
          <a:p>
            <a:r>
              <a:rPr lang="en-IN" sz="3200" b="1" u="sng" dirty="0">
                <a:latin typeface="Times New Roman" panose="02020603050405020304" pitchFamily="18" charset="0"/>
                <a:cs typeface="Times New Roman" panose="02020603050405020304" pitchFamily="18" charset="0"/>
              </a:rPr>
              <a:t>Key Points of the Scheme</a:t>
            </a:r>
            <a:endParaRPr lang="en-IN" sz="3200" u="sng" dirty="0"/>
          </a:p>
        </p:txBody>
      </p:sp>
      <p:sp>
        <p:nvSpPr>
          <p:cNvPr id="3" name="Content Placeholder 2">
            <a:extLst>
              <a:ext uri="{FF2B5EF4-FFF2-40B4-BE49-F238E27FC236}">
                <a16:creationId xmlns:a16="http://schemas.microsoft.com/office/drawing/2014/main" id="{6BFFFB3B-2B72-DE1C-9EC8-8A20BA03F7A2}"/>
              </a:ext>
            </a:extLst>
          </p:cNvPr>
          <p:cNvSpPr>
            <a:spLocks noGrp="1"/>
          </p:cNvSpPr>
          <p:nvPr>
            <p:ph idx="1"/>
          </p:nvPr>
        </p:nvSpPr>
        <p:spPr>
          <a:xfrm>
            <a:off x="457200" y="1041722"/>
            <a:ext cx="8229600" cy="5084441"/>
          </a:xfrm>
        </p:spPr>
        <p:txBody>
          <a:bodyPr>
            <a:noAutofit/>
          </a:bodyPr>
          <a:lstStyle/>
          <a:p>
            <a:pPr marL="0" indent="0">
              <a:buNone/>
            </a:pPr>
            <a:r>
              <a:rPr lang="en-IN" sz="1200" b="1" dirty="0">
                <a:latin typeface="Times New Roman" panose="02020603050405020304" pitchFamily="18" charset="0"/>
                <a:cs typeface="Times New Roman" panose="02020603050405020304" pitchFamily="18" charset="0"/>
              </a:rPr>
              <a:t>1.  Nature of Scheme</a:t>
            </a:r>
          </a:p>
          <a:p>
            <a:r>
              <a:rPr lang="en-US" sz="1200" dirty="0">
                <a:latin typeface="Times New Roman" panose="02020603050405020304" pitchFamily="18" charset="0"/>
                <a:cs typeface="Times New Roman" panose="02020603050405020304" pitchFamily="18" charset="0"/>
              </a:rPr>
              <a:t>Amalgamation of </a:t>
            </a:r>
            <a:r>
              <a:rPr lang="en-US" sz="1200" b="1" dirty="0">
                <a:latin typeface="Times New Roman" panose="02020603050405020304" pitchFamily="18" charset="0"/>
                <a:cs typeface="Times New Roman" panose="02020603050405020304" pitchFamily="18" charset="0"/>
              </a:rPr>
              <a:t>Hatri Pharma Private Limited</a:t>
            </a:r>
            <a:r>
              <a:rPr lang="en-US" sz="1200" dirty="0">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(Transferor Company) with </a:t>
            </a:r>
            <a:r>
              <a:rPr lang="en-US" sz="1200" b="1" dirty="0" err="1">
                <a:latin typeface="Times New Roman" panose="02020603050405020304" pitchFamily="18" charset="0"/>
                <a:cs typeface="Times New Roman" panose="02020603050405020304" pitchFamily="18" charset="0"/>
              </a:rPr>
              <a:t>Venmax</a:t>
            </a:r>
            <a:r>
              <a:rPr lang="en-US" sz="1200" b="1" dirty="0">
                <a:latin typeface="Times New Roman" panose="02020603050405020304" pitchFamily="18" charset="0"/>
                <a:cs typeface="Times New Roman" panose="02020603050405020304" pitchFamily="18" charset="0"/>
              </a:rPr>
              <a:t> Drugs and Pharmaceuticals Limited</a:t>
            </a:r>
            <a:r>
              <a:rPr lang="en-US" sz="1200" dirty="0">
                <a:latin typeface="Times New Roman" panose="02020603050405020304" pitchFamily="18" charset="0"/>
                <a:cs typeface="Times New Roman" panose="02020603050405020304" pitchFamily="18" charset="0"/>
              </a:rPr>
              <a:t> (Transferee Company)</a:t>
            </a:r>
          </a:p>
          <a:p>
            <a:r>
              <a:rPr lang="en-US" sz="1200" dirty="0">
                <a:latin typeface="Times New Roman" panose="02020603050405020304" pitchFamily="18" charset="0"/>
                <a:cs typeface="Times New Roman" panose="02020603050405020304" pitchFamily="18" charset="0"/>
              </a:rPr>
              <a:t>Pursuant to Sections 230–232 of the Companies Act, 2013</a:t>
            </a:r>
          </a:p>
          <a:p>
            <a:pPr marL="0" indent="0">
              <a:buNone/>
            </a:pPr>
            <a:r>
              <a:rPr lang="en-US" sz="1200" b="1" dirty="0">
                <a:latin typeface="Times New Roman" panose="02020603050405020304" pitchFamily="18" charset="0"/>
                <a:cs typeface="Times New Roman" panose="02020603050405020304" pitchFamily="18" charset="0"/>
              </a:rPr>
              <a:t>2.  Appointed &amp; Effective Date</a:t>
            </a:r>
          </a:p>
          <a:p>
            <a:r>
              <a:rPr lang="en-US" sz="1200" dirty="0">
                <a:latin typeface="Times New Roman" panose="02020603050405020304" pitchFamily="18" charset="0"/>
                <a:cs typeface="Times New Roman" panose="02020603050405020304" pitchFamily="18" charset="0"/>
              </a:rPr>
              <a:t>Scheme effective upon filing of NCLT Order with ROC</a:t>
            </a:r>
          </a:p>
          <a:p>
            <a:r>
              <a:rPr lang="en-US" sz="1200" dirty="0">
                <a:latin typeface="Times New Roman" panose="02020603050405020304" pitchFamily="18" charset="0"/>
                <a:cs typeface="Times New Roman" panose="02020603050405020304" pitchFamily="18" charset="0"/>
              </a:rPr>
              <a:t>Record Date to be fixed by the Board for determining eligible shareholders</a:t>
            </a:r>
          </a:p>
          <a:p>
            <a:pPr marL="0" indent="0">
              <a:buNone/>
            </a:pPr>
            <a:r>
              <a:rPr lang="en-US" sz="1200" b="1" dirty="0">
                <a:latin typeface="Times New Roman" panose="02020603050405020304" pitchFamily="18" charset="0"/>
                <a:cs typeface="Times New Roman" panose="02020603050405020304" pitchFamily="18" charset="0"/>
              </a:rPr>
              <a:t>3.  Share Exchange Ratio (Consideration)</a:t>
            </a:r>
          </a:p>
          <a:p>
            <a:r>
              <a:rPr lang="en-US" sz="1200" b="1" dirty="0">
                <a:latin typeface="Times New Roman" panose="02020603050405020304" pitchFamily="18" charset="0"/>
                <a:cs typeface="Times New Roman" panose="02020603050405020304" pitchFamily="18" charset="0"/>
              </a:rPr>
              <a:t>1 : 1 Swap Ratio</a:t>
            </a:r>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For every </a:t>
            </a:r>
            <a:r>
              <a:rPr lang="en-US" sz="1200" b="1" dirty="0">
                <a:latin typeface="Times New Roman" panose="02020603050405020304" pitchFamily="18" charset="0"/>
                <a:cs typeface="Times New Roman" panose="02020603050405020304" pitchFamily="18" charset="0"/>
              </a:rPr>
              <a:t>1 fully paid-up equity share of ₹10</a:t>
            </a:r>
            <a:r>
              <a:rPr lang="en-US" sz="1200" dirty="0">
                <a:latin typeface="Times New Roman" panose="02020603050405020304" pitchFamily="18" charset="0"/>
                <a:cs typeface="Times New Roman" panose="02020603050405020304" pitchFamily="18" charset="0"/>
              </a:rPr>
              <a:t> held in the Transferor Company, shareholders shall receive </a:t>
            </a:r>
            <a:r>
              <a:rPr lang="en-US" sz="1200" b="1" dirty="0">
                <a:latin typeface="Times New Roman" panose="02020603050405020304" pitchFamily="18" charset="0"/>
                <a:cs typeface="Times New Roman" panose="02020603050405020304" pitchFamily="18" charset="0"/>
              </a:rPr>
              <a:t>1 fully paid-up equity share of ₹10</a:t>
            </a:r>
            <a:r>
              <a:rPr lang="en-US" sz="1200" dirty="0">
                <a:latin typeface="Times New Roman" panose="02020603050405020304" pitchFamily="18" charset="0"/>
                <a:cs typeface="Times New Roman" panose="02020603050405020304" pitchFamily="18" charset="0"/>
              </a:rPr>
              <a:t> in the Transferee Company</a:t>
            </a:r>
          </a:p>
          <a:p>
            <a:pPr marL="0" indent="0">
              <a:buNone/>
            </a:pPr>
            <a:r>
              <a:rPr lang="en-US" sz="1200" b="1" dirty="0">
                <a:latin typeface="Times New Roman" panose="02020603050405020304" pitchFamily="18" charset="0"/>
                <a:cs typeface="Times New Roman" panose="02020603050405020304" pitchFamily="18" charset="0"/>
              </a:rPr>
              <a:t>4.  Mode of Discharge of Consideration</a:t>
            </a:r>
          </a:p>
          <a:p>
            <a:r>
              <a:rPr lang="en-US" sz="1200" dirty="0">
                <a:latin typeface="Times New Roman" panose="02020603050405020304" pitchFamily="18" charset="0"/>
                <a:cs typeface="Times New Roman" panose="02020603050405020304" pitchFamily="18" charset="0"/>
              </a:rPr>
              <a:t>Issue and allotment of New Equity Shares by the Transferee Company</a:t>
            </a:r>
          </a:p>
          <a:p>
            <a:r>
              <a:rPr lang="en-US" sz="1200" dirty="0">
                <a:latin typeface="Times New Roman" panose="02020603050405020304" pitchFamily="18" charset="0"/>
                <a:cs typeface="Times New Roman" panose="02020603050405020304" pitchFamily="18" charset="0"/>
              </a:rPr>
              <a:t>Shares to be credited as fully paid-up</a:t>
            </a:r>
          </a:p>
          <a:p>
            <a:r>
              <a:rPr lang="en-US" sz="1200" dirty="0">
                <a:latin typeface="Times New Roman" panose="02020603050405020304" pitchFamily="18" charset="0"/>
                <a:cs typeface="Times New Roman" panose="02020603050405020304" pitchFamily="18" charset="0"/>
              </a:rPr>
              <a:t>Ranking pari passu with existing equity shares</a:t>
            </a:r>
          </a:p>
          <a:p>
            <a:pPr marL="0" indent="0">
              <a:buNone/>
            </a:pPr>
            <a:r>
              <a:rPr lang="en-US" sz="1200" b="1" dirty="0">
                <a:latin typeface="Times New Roman" panose="02020603050405020304" pitchFamily="18" charset="0"/>
                <a:cs typeface="Times New Roman" panose="02020603050405020304" pitchFamily="18" charset="0"/>
              </a:rPr>
              <a:t>5.  Treatment of Transferor Company</a:t>
            </a:r>
          </a:p>
          <a:p>
            <a:r>
              <a:rPr lang="en-US" sz="1200" dirty="0">
                <a:latin typeface="Times New Roman" panose="02020603050405020304" pitchFamily="18" charset="0"/>
                <a:cs typeface="Times New Roman" panose="02020603050405020304" pitchFamily="18" charset="0"/>
              </a:rPr>
              <a:t>Entire undertaking, assets and liabilities transferred to Transferee</a:t>
            </a:r>
          </a:p>
          <a:p>
            <a:r>
              <a:rPr lang="en-US" sz="1200" dirty="0">
                <a:latin typeface="Times New Roman" panose="02020603050405020304" pitchFamily="18" charset="0"/>
                <a:cs typeface="Times New Roman" panose="02020603050405020304" pitchFamily="18" charset="0"/>
              </a:rPr>
              <a:t>Transferor Company dissolved without winding up</a:t>
            </a:r>
          </a:p>
          <a:p>
            <a:pPr marL="0" indent="0">
              <a:buNone/>
            </a:pPr>
            <a:r>
              <a:rPr lang="en-US" sz="1200" b="1" dirty="0">
                <a:latin typeface="Times New Roman" panose="02020603050405020304" pitchFamily="18" charset="0"/>
                <a:cs typeface="Times New Roman" panose="02020603050405020304" pitchFamily="18" charset="0"/>
              </a:rPr>
              <a:t>6.  Impact on Shareholding</a:t>
            </a:r>
          </a:p>
          <a:p>
            <a:r>
              <a:rPr lang="en-US" sz="1200" dirty="0">
                <a:latin typeface="Times New Roman" panose="02020603050405020304" pitchFamily="18" charset="0"/>
                <a:cs typeface="Times New Roman" panose="02020603050405020304" pitchFamily="18" charset="0"/>
              </a:rPr>
              <a:t>Increase in paid-up share capital of Transferee Company</a:t>
            </a:r>
          </a:p>
          <a:p>
            <a:r>
              <a:rPr lang="en-US" sz="1200" dirty="0">
                <a:latin typeface="Times New Roman" panose="02020603050405020304" pitchFamily="18" charset="0"/>
                <a:cs typeface="Times New Roman" panose="02020603050405020304" pitchFamily="18" charset="0"/>
              </a:rPr>
              <a:t>Possible dilution in promoter/public shareholding percentage</a:t>
            </a:r>
          </a:p>
          <a:p>
            <a:r>
              <a:rPr lang="en-US" sz="1200" dirty="0">
                <a:latin typeface="Times New Roman" panose="02020603050405020304" pitchFamily="18" charset="0"/>
                <a:cs typeface="Times New Roman" panose="02020603050405020304" pitchFamily="18" charset="0"/>
              </a:rPr>
              <a:t>No change in control unless otherwise stated</a:t>
            </a: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br>
              <a:rPr lang="en-US" sz="1200" dirty="0">
                <a:latin typeface="Times New Roman" panose="02020603050405020304" pitchFamily="18" charset="0"/>
                <a:cs typeface="Times New Roman" panose="02020603050405020304" pitchFamily="18" charset="0"/>
              </a:rPr>
            </a:br>
            <a:endParaRPr lang="en-IN" sz="1200" dirty="0">
              <a:latin typeface="Times New Roman" panose="02020603050405020304" pitchFamily="18" charset="0"/>
              <a:cs typeface="Times New Roman" panose="02020603050405020304" pitchFamily="18" charset="0"/>
            </a:endParaRPr>
          </a:p>
          <a:p>
            <a:endParaRPr lang="en-IN"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1735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640" y="274638"/>
            <a:ext cx="6331351" cy="385119"/>
          </a:xfrm>
        </p:spPr>
        <p:txBody>
          <a:bodyPr>
            <a:noAutofit/>
          </a:bodyPr>
          <a:lstStyle/>
          <a:p>
            <a:r>
              <a:rPr lang="en-IN" sz="1800" b="1" u="sng" dirty="0">
                <a:latin typeface="Times New Roman" panose="02020603050405020304" pitchFamily="18" charset="0"/>
                <a:cs typeface="Times New Roman" panose="02020603050405020304" pitchFamily="18" charset="0"/>
              </a:rPr>
              <a:t>Step Wise Process Involved In The Scheme</a:t>
            </a:r>
            <a:endParaRPr sz="1800" b="1" u="sng"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F0BF436-69CE-5373-6F2D-D8DF26F8813B}"/>
              </a:ext>
            </a:extLst>
          </p:cNvPr>
          <p:cNvSpPr/>
          <p:nvPr/>
        </p:nvSpPr>
        <p:spPr>
          <a:xfrm>
            <a:off x="2564969" y="860156"/>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Identification of Need</a:t>
            </a:r>
          </a:p>
        </p:txBody>
      </p:sp>
      <p:sp>
        <p:nvSpPr>
          <p:cNvPr id="10" name="Rectangle 9">
            <a:extLst>
              <a:ext uri="{FF2B5EF4-FFF2-40B4-BE49-F238E27FC236}">
                <a16:creationId xmlns:a16="http://schemas.microsoft.com/office/drawing/2014/main" id="{7CFB8FE0-3555-2021-A49F-C541D47C49A4}"/>
              </a:ext>
            </a:extLst>
          </p:cNvPr>
          <p:cNvSpPr/>
          <p:nvPr/>
        </p:nvSpPr>
        <p:spPr>
          <a:xfrm>
            <a:off x="2564969" y="1371600"/>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Formulation of Objectives</a:t>
            </a:r>
          </a:p>
        </p:txBody>
      </p:sp>
      <p:cxnSp>
        <p:nvCxnSpPr>
          <p:cNvPr id="12" name="Straight Arrow Connector 11">
            <a:extLst>
              <a:ext uri="{FF2B5EF4-FFF2-40B4-BE49-F238E27FC236}">
                <a16:creationId xmlns:a16="http://schemas.microsoft.com/office/drawing/2014/main" id="{BB49671D-ED9F-72CF-720A-B5972DDE40E5}"/>
              </a:ext>
            </a:extLst>
          </p:cNvPr>
          <p:cNvCxnSpPr>
            <a:cxnSpLocks/>
          </p:cNvCxnSpPr>
          <p:nvPr/>
        </p:nvCxnSpPr>
        <p:spPr>
          <a:xfrm>
            <a:off x="4427315" y="1224366"/>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 name="Rectangle 12">
            <a:extLst>
              <a:ext uri="{FF2B5EF4-FFF2-40B4-BE49-F238E27FC236}">
                <a16:creationId xmlns:a16="http://schemas.microsoft.com/office/drawing/2014/main" id="{F50BF193-8295-CBC8-45A9-D22465B2CC44}"/>
              </a:ext>
            </a:extLst>
          </p:cNvPr>
          <p:cNvSpPr/>
          <p:nvPr/>
        </p:nvSpPr>
        <p:spPr>
          <a:xfrm>
            <a:off x="2564969" y="1870129"/>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Planning &amp; Scheme Design</a:t>
            </a:r>
          </a:p>
        </p:txBody>
      </p:sp>
      <p:sp>
        <p:nvSpPr>
          <p:cNvPr id="14" name="Rectangle 13">
            <a:extLst>
              <a:ext uri="{FF2B5EF4-FFF2-40B4-BE49-F238E27FC236}">
                <a16:creationId xmlns:a16="http://schemas.microsoft.com/office/drawing/2014/main" id="{3063807D-7788-2366-A99B-0FC0C1FC7BAA}"/>
              </a:ext>
            </a:extLst>
          </p:cNvPr>
          <p:cNvSpPr/>
          <p:nvPr/>
        </p:nvSpPr>
        <p:spPr>
          <a:xfrm>
            <a:off x="2564969" y="2311831"/>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Boad Approval &amp; Sanction of Scheme </a:t>
            </a:r>
          </a:p>
        </p:txBody>
      </p:sp>
      <p:sp>
        <p:nvSpPr>
          <p:cNvPr id="15" name="Rectangle 14">
            <a:extLst>
              <a:ext uri="{FF2B5EF4-FFF2-40B4-BE49-F238E27FC236}">
                <a16:creationId xmlns:a16="http://schemas.microsoft.com/office/drawing/2014/main" id="{6A43F9D0-A693-C49C-870E-9062603F3104}"/>
              </a:ext>
            </a:extLst>
          </p:cNvPr>
          <p:cNvSpPr/>
          <p:nvPr/>
        </p:nvSpPr>
        <p:spPr>
          <a:xfrm>
            <a:off x="2564969" y="2776780"/>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Stock Exchange Approval</a:t>
            </a:r>
          </a:p>
        </p:txBody>
      </p:sp>
      <p:sp>
        <p:nvSpPr>
          <p:cNvPr id="16" name="Rectangle 15">
            <a:extLst>
              <a:ext uri="{FF2B5EF4-FFF2-40B4-BE49-F238E27FC236}">
                <a16:creationId xmlns:a16="http://schemas.microsoft.com/office/drawing/2014/main" id="{7B620642-85F4-7EA7-0A00-D251732A3E2E}"/>
              </a:ext>
            </a:extLst>
          </p:cNvPr>
          <p:cNvSpPr/>
          <p:nvPr/>
        </p:nvSpPr>
        <p:spPr>
          <a:xfrm>
            <a:off x="2559769" y="3241729"/>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NCLT Application</a:t>
            </a:r>
          </a:p>
        </p:txBody>
      </p:sp>
      <p:sp>
        <p:nvSpPr>
          <p:cNvPr id="17" name="Rectangle 16">
            <a:extLst>
              <a:ext uri="{FF2B5EF4-FFF2-40B4-BE49-F238E27FC236}">
                <a16:creationId xmlns:a16="http://schemas.microsoft.com/office/drawing/2014/main" id="{E24F5AD0-5EA0-1B2E-652B-7FC5652AFAAF}"/>
              </a:ext>
            </a:extLst>
          </p:cNvPr>
          <p:cNvSpPr/>
          <p:nvPr/>
        </p:nvSpPr>
        <p:spPr>
          <a:xfrm>
            <a:off x="2531321" y="3706678"/>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Shareholders Approval</a:t>
            </a:r>
          </a:p>
        </p:txBody>
      </p:sp>
      <p:sp>
        <p:nvSpPr>
          <p:cNvPr id="18" name="Rectangle 17">
            <a:extLst>
              <a:ext uri="{FF2B5EF4-FFF2-40B4-BE49-F238E27FC236}">
                <a16:creationId xmlns:a16="http://schemas.microsoft.com/office/drawing/2014/main" id="{B34E39D9-D962-A41F-0FC5-0C969FF60473}"/>
              </a:ext>
            </a:extLst>
          </p:cNvPr>
          <p:cNvSpPr/>
          <p:nvPr/>
        </p:nvSpPr>
        <p:spPr>
          <a:xfrm>
            <a:off x="2559769" y="4163887"/>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NCLT Sanction</a:t>
            </a:r>
          </a:p>
        </p:txBody>
      </p:sp>
      <p:sp>
        <p:nvSpPr>
          <p:cNvPr id="19" name="Rectangle 18">
            <a:extLst>
              <a:ext uri="{FF2B5EF4-FFF2-40B4-BE49-F238E27FC236}">
                <a16:creationId xmlns:a16="http://schemas.microsoft.com/office/drawing/2014/main" id="{040422ED-09F6-BE69-5BCE-ABDBCBD1258B}"/>
              </a:ext>
            </a:extLst>
          </p:cNvPr>
          <p:cNvSpPr/>
          <p:nvPr/>
        </p:nvSpPr>
        <p:spPr>
          <a:xfrm>
            <a:off x="2559769" y="4628836"/>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Filing with ROC</a:t>
            </a:r>
          </a:p>
        </p:txBody>
      </p:sp>
      <p:sp>
        <p:nvSpPr>
          <p:cNvPr id="20" name="Rectangle 19">
            <a:extLst>
              <a:ext uri="{FF2B5EF4-FFF2-40B4-BE49-F238E27FC236}">
                <a16:creationId xmlns:a16="http://schemas.microsoft.com/office/drawing/2014/main" id="{3F4E5888-B5DC-4BE0-D5C8-27BE4906953E}"/>
              </a:ext>
            </a:extLst>
          </p:cNvPr>
          <p:cNvSpPr/>
          <p:nvPr/>
        </p:nvSpPr>
        <p:spPr>
          <a:xfrm>
            <a:off x="2531321" y="5132523"/>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Implementation / Effectiveness </a:t>
            </a:r>
          </a:p>
        </p:txBody>
      </p:sp>
      <p:cxnSp>
        <p:nvCxnSpPr>
          <p:cNvPr id="22" name="Straight Arrow Connector 21">
            <a:extLst>
              <a:ext uri="{FF2B5EF4-FFF2-40B4-BE49-F238E27FC236}">
                <a16:creationId xmlns:a16="http://schemas.microsoft.com/office/drawing/2014/main" id="{26F33547-4FCC-FB81-A0C3-99AF583B723F}"/>
              </a:ext>
            </a:extLst>
          </p:cNvPr>
          <p:cNvCxnSpPr>
            <a:cxnSpLocks/>
          </p:cNvCxnSpPr>
          <p:nvPr/>
        </p:nvCxnSpPr>
        <p:spPr>
          <a:xfrm>
            <a:off x="4427315" y="1681566"/>
            <a:ext cx="0" cy="1420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499187A5-3C36-E3BE-EFCC-19584897596E}"/>
              </a:ext>
            </a:extLst>
          </p:cNvPr>
          <p:cNvCxnSpPr>
            <a:cxnSpLocks/>
          </p:cNvCxnSpPr>
          <p:nvPr/>
        </p:nvCxnSpPr>
        <p:spPr>
          <a:xfrm>
            <a:off x="4427315" y="2180095"/>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4D60F0AC-65C3-F08B-74C1-346998D67756}"/>
              </a:ext>
            </a:extLst>
          </p:cNvPr>
          <p:cNvCxnSpPr>
            <a:cxnSpLocks/>
          </p:cNvCxnSpPr>
          <p:nvPr/>
        </p:nvCxnSpPr>
        <p:spPr>
          <a:xfrm>
            <a:off x="4419532" y="2621797"/>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017BAF88-E3CD-E619-EABB-A60351E4A976}"/>
              </a:ext>
            </a:extLst>
          </p:cNvPr>
          <p:cNvCxnSpPr>
            <a:cxnSpLocks/>
          </p:cNvCxnSpPr>
          <p:nvPr/>
        </p:nvCxnSpPr>
        <p:spPr>
          <a:xfrm>
            <a:off x="4440196" y="3086746"/>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54B4F857-91BA-364E-DE4C-0BD6694E08C5}"/>
              </a:ext>
            </a:extLst>
          </p:cNvPr>
          <p:cNvCxnSpPr>
            <a:cxnSpLocks/>
          </p:cNvCxnSpPr>
          <p:nvPr/>
        </p:nvCxnSpPr>
        <p:spPr>
          <a:xfrm>
            <a:off x="4440196" y="3551695"/>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03A9F9B7-B36F-4B53-28D6-9083010131CB}"/>
              </a:ext>
            </a:extLst>
          </p:cNvPr>
          <p:cNvCxnSpPr>
            <a:cxnSpLocks/>
          </p:cNvCxnSpPr>
          <p:nvPr/>
        </p:nvCxnSpPr>
        <p:spPr>
          <a:xfrm>
            <a:off x="4440196" y="4016644"/>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D6EF590B-6BB7-8253-37B2-C6A4CEC7D150}"/>
              </a:ext>
            </a:extLst>
          </p:cNvPr>
          <p:cNvCxnSpPr>
            <a:cxnSpLocks/>
          </p:cNvCxnSpPr>
          <p:nvPr/>
        </p:nvCxnSpPr>
        <p:spPr>
          <a:xfrm>
            <a:off x="4460860" y="4473853"/>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07A90842-6A6D-9B94-F185-BBC920AE9B5D}"/>
              </a:ext>
            </a:extLst>
          </p:cNvPr>
          <p:cNvCxnSpPr>
            <a:cxnSpLocks/>
          </p:cNvCxnSpPr>
          <p:nvPr/>
        </p:nvCxnSpPr>
        <p:spPr>
          <a:xfrm>
            <a:off x="4460860" y="4938802"/>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45CCA186-3DC2-0480-BCF6-A131BF18E43E}"/>
              </a:ext>
            </a:extLst>
          </p:cNvPr>
          <p:cNvCxnSpPr>
            <a:cxnSpLocks/>
          </p:cNvCxnSpPr>
          <p:nvPr/>
        </p:nvCxnSpPr>
        <p:spPr>
          <a:xfrm>
            <a:off x="4458209" y="5445072"/>
            <a:ext cx="0" cy="131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3" name="Rectangle 42">
            <a:extLst>
              <a:ext uri="{FF2B5EF4-FFF2-40B4-BE49-F238E27FC236}">
                <a16:creationId xmlns:a16="http://schemas.microsoft.com/office/drawing/2014/main" id="{EB391BD4-836B-35D4-1BA5-B3A8A54E9ADA}"/>
              </a:ext>
            </a:extLst>
          </p:cNvPr>
          <p:cNvSpPr/>
          <p:nvPr/>
        </p:nvSpPr>
        <p:spPr>
          <a:xfrm>
            <a:off x="2531321" y="5624807"/>
            <a:ext cx="3859078" cy="3099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IN" sz="1200" dirty="0">
                <a:latin typeface="Times New Roman" panose="02020603050405020304" pitchFamily="18" charset="0"/>
                <a:cs typeface="Times New Roman" panose="02020603050405020304" pitchFamily="18" charset="0"/>
              </a:rPr>
              <a:t>Post Merger Integration &amp; Monitoring</a:t>
            </a:r>
          </a:p>
        </p:txBody>
      </p:sp>
    </p:spTree>
    <p:extLst>
      <p:ext uri="{BB962C8B-B14F-4D97-AF65-F5344CB8AC3E}">
        <p14:creationId xmlns:p14="http://schemas.microsoft.com/office/powerpoint/2010/main" val="3837515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6F2DF-B6CC-7131-39B2-6234B63E92FF}"/>
              </a:ext>
            </a:extLst>
          </p:cNvPr>
          <p:cNvSpPr>
            <a:spLocks noGrp="1"/>
          </p:cNvSpPr>
          <p:nvPr>
            <p:ph type="ctrTitle"/>
          </p:nvPr>
        </p:nvSpPr>
        <p:spPr/>
        <p:txBody>
          <a:bodyPr/>
          <a:lstStyle/>
          <a:p>
            <a:r>
              <a:rPr lang="en-IN" dirty="0">
                <a:latin typeface="Times New Roman" panose="02020603050405020304" pitchFamily="18" charset="0"/>
                <a:cs typeface="Times New Roman" panose="02020603050405020304" pitchFamily="18" charset="0"/>
              </a:rPr>
              <a:t>Parties to the Scheme</a:t>
            </a:r>
          </a:p>
        </p:txBody>
      </p:sp>
      <p:sp>
        <p:nvSpPr>
          <p:cNvPr id="3" name="Subtitle 2">
            <a:extLst>
              <a:ext uri="{FF2B5EF4-FFF2-40B4-BE49-F238E27FC236}">
                <a16:creationId xmlns:a16="http://schemas.microsoft.com/office/drawing/2014/main" id="{1CBA529C-E8CD-A2E8-5572-7A9C65A4F46C}"/>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1640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800" b="1" u="sng" dirty="0">
                <a:latin typeface="Times New Roman" panose="02020603050405020304" pitchFamily="18" charset="0"/>
                <a:cs typeface="Times New Roman" panose="02020603050405020304" pitchFamily="18" charset="0"/>
              </a:rPr>
              <a:t>Hatri Pharma Private Limited </a:t>
            </a:r>
            <a:br>
              <a:rPr lang="en-IN" sz="2800" b="1" u="sng" dirty="0">
                <a:latin typeface="Times New Roman" panose="02020603050405020304" pitchFamily="18" charset="0"/>
                <a:cs typeface="Times New Roman" panose="02020603050405020304" pitchFamily="18" charset="0"/>
              </a:rPr>
            </a:br>
            <a:r>
              <a:rPr sz="2800" b="1" u="sng" dirty="0">
                <a:latin typeface="Times New Roman" panose="02020603050405020304" pitchFamily="18" charset="0"/>
                <a:cs typeface="Times New Roman" panose="02020603050405020304" pitchFamily="18" charset="0"/>
              </a:rPr>
              <a:t>(Transferor Company</a:t>
            </a:r>
            <a:r>
              <a:rPr sz="2800" u="sng" dirty="0">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idx="1"/>
          </p:nvPr>
        </p:nvSpPr>
        <p:spPr>
          <a:xfrm>
            <a:off x="457200" y="1611775"/>
            <a:ext cx="8229600" cy="4525963"/>
          </a:xfrm>
        </p:spPr>
        <p:txBody>
          <a:bodyPr>
            <a:noAutofit/>
          </a:bodyPr>
          <a:lstStyle/>
          <a:p>
            <a:r>
              <a:rPr sz="2400" b="1" dirty="0">
                <a:latin typeface="Times New Roman" panose="02020603050405020304" pitchFamily="18" charset="0"/>
                <a:cs typeface="Times New Roman" panose="02020603050405020304" pitchFamily="18" charset="0"/>
              </a:rPr>
              <a:t>Name:</a:t>
            </a:r>
            <a:r>
              <a:rPr lang="en-IN" sz="2400" b="1"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Hatri Pharma Private Limited</a:t>
            </a:r>
          </a:p>
          <a:p>
            <a:r>
              <a:rPr sz="2400" b="1" dirty="0">
                <a:latin typeface="Times New Roman" panose="02020603050405020304" pitchFamily="18" charset="0"/>
                <a:cs typeface="Times New Roman" panose="02020603050405020304" pitchFamily="18" charset="0"/>
              </a:rPr>
              <a:t>Registered Office Address:</a:t>
            </a:r>
            <a:r>
              <a:rPr lang="en-IN" sz="2400" b="1" dirty="0">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Plot No 16, 2</a:t>
            </a:r>
            <a:r>
              <a:rPr lang="en-IN" sz="2400" baseline="30000" dirty="0">
                <a:latin typeface="Times New Roman" panose="02020603050405020304" pitchFamily="18" charset="0"/>
                <a:cs typeface="Times New Roman" panose="02020603050405020304" pitchFamily="18" charset="0"/>
              </a:rPr>
              <a:t>nd</a:t>
            </a:r>
            <a:r>
              <a:rPr lang="en-IN" sz="2400" dirty="0">
                <a:latin typeface="Times New Roman" panose="02020603050405020304" pitchFamily="18" charset="0"/>
                <a:cs typeface="Times New Roman" panose="02020603050405020304" pitchFamily="18" charset="0"/>
              </a:rPr>
              <a:t> Floor, Durga Shakti </a:t>
            </a:r>
            <a:r>
              <a:rPr lang="en-IN" sz="2400" dirty="0" err="1">
                <a:latin typeface="Times New Roman" panose="02020603050405020304" pitchFamily="18" charset="0"/>
                <a:cs typeface="Times New Roman" panose="02020603050405020304" pitchFamily="18" charset="0"/>
              </a:rPr>
              <a:t>Peetam</a:t>
            </a:r>
            <a:r>
              <a:rPr lang="en-IN" sz="2400" dirty="0">
                <a:latin typeface="Times New Roman" panose="02020603050405020304" pitchFamily="18" charset="0"/>
                <a:cs typeface="Times New Roman" panose="02020603050405020304" pitchFamily="18" charset="0"/>
              </a:rPr>
              <a:t>, Prashanth Nagar, Kukatpally, </a:t>
            </a:r>
            <a:r>
              <a:rPr lang="en-IN" sz="2400" dirty="0" err="1">
                <a:latin typeface="Times New Roman" panose="02020603050405020304" pitchFamily="18" charset="0"/>
                <a:cs typeface="Times New Roman" panose="02020603050405020304" pitchFamily="18" charset="0"/>
              </a:rPr>
              <a:t>Malkajgiri</a:t>
            </a:r>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Medchal</a:t>
            </a:r>
            <a:r>
              <a:rPr lang="en-IN" sz="2400" dirty="0">
                <a:latin typeface="Times New Roman" panose="02020603050405020304" pitchFamily="18" charset="0"/>
                <a:cs typeface="Times New Roman" panose="02020603050405020304" pitchFamily="18" charset="0"/>
              </a:rPr>
              <a:t>, 500072</a:t>
            </a:r>
            <a:endParaRPr sz="2400" dirty="0">
              <a:latin typeface="Times New Roman" panose="02020603050405020304" pitchFamily="18" charset="0"/>
              <a:cs typeface="Times New Roman" panose="02020603050405020304" pitchFamily="18" charset="0"/>
            </a:endParaRPr>
          </a:p>
          <a:p>
            <a:r>
              <a:rPr sz="2400" b="1" dirty="0">
                <a:latin typeface="Times New Roman" panose="02020603050405020304" pitchFamily="18" charset="0"/>
                <a:cs typeface="Times New Roman" panose="02020603050405020304" pitchFamily="18" charset="0"/>
              </a:rPr>
              <a:t>Nature of Business:</a:t>
            </a:r>
            <a:r>
              <a:rPr lang="en-IN" sz="2400" b="1" dirty="0">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Manufacturing of Drug Intermediates, Production of Fine Chemicals, Contract Manufacturing Services.</a:t>
            </a:r>
          </a:p>
          <a:p>
            <a:r>
              <a:rPr sz="2400" b="1" dirty="0">
                <a:latin typeface="Times New Roman" panose="02020603050405020304" pitchFamily="18" charset="0"/>
                <a:cs typeface="Times New Roman" panose="02020603050405020304" pitchFamily="18" charset="0"/>
              </a:rPr>
              <a:t>Corporate Structure:</a:t>
            </a:r>
            <a:r>
              <a:rPr lang="en-IN" sz="2400" dirty="0">
                <a:latin typeface="Times New Roman" panose="02020603050405020304" pitchFamily="18" charset="0"/>
                <a:cs typeface="Times New Roman" panose="02020603050405020304" pitchFamily="18" charset="0"/>
              </a:rPr>
              <a:t> Private Limited Company, </a:t>
            </a:r>
            <a:r>
              <a:rPr lang="en-US" sz="2400" dirty="0">
                <a:latin typeface="Times New Roman" panose="02020603050405020304" pitchFamily="18" charset="0"/>
                <a:cs typeface="Times New Roman" panose="02020603050405020304" pitchFamily="18" charset="0"/>
              </a:rPr>
              <a:t>Governed under Companies Act, 2013.</a:t>
            </a:r>
          </a:p>
          <a:p>
            <a:r>
              <a:rPr lang="en-US" sz="2400" b="1" dirty="0">
                <a:latin typeface="Times New Roman" panose="02020603050405020304" pitchFamily="18" charset="0"/>
                <a:cs typeface="Times New Roman" panose="02020603050405020304" pitchFamily="18" charset="0"/>
              </a:rPr>
              <a:t>CIN: </a:t>
            </a:r>
            <a:r>
              <a:rPr lang="en-US" sz="2400" dirty="0">
                <a:latin typeface="Times New Roman" panose="02020603050405020304" pitchFamily="18" charset="0"/>
                <a:cs typeface="Times New Roman" panose="02020603050405020304" pitchFamily="18" charset="0"/>
              </a:rPr>
              <a:t>U24232TS2010PTC205106</a:t>
            </a:r>
            <a:endParaRP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6432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800" b="1" u="sng" dirty="0" err="1">
                <a:latin typeface="Times New Roman" panose="02020603050405020304" pitchFamily="18" charset="0"/>
                <a:cs typeface="Times New Roman" panose="02020603050405020304" pitchFamily="18" charset="0"/>
              </a:rPr>
              <a:t>Venmax</a:t>
            </a:r>
            <a:r>
              <a:rPr sz="2800" b="1" u="sng" dirty="0">
                <a:latin typeface="Times New Roman" panose="02020603050405020304" pitchFamily="18" charset="0"/>
                <a:cs typeface="Times New Roman" panose="02020603050405020304" pitchFamily="18" charset="0"/>
              </a:rPr>
              <a:t> Drugs and Pharmaceuticals Limited (Transferee Company)</a:t>
            </a:r>
          </a:p>
        </p:txBody>
      </p:sp>
      <p:sp>
        <p:nvSpPr>
          <p:cNvPr id="3" name="Content Placeholder 2"/>
          <p:cNvSpPr>
            <a:spLocks noGrp="1"/>
          </p:cNvSpPr>
          <p:nvPr>
            <p:ph idx="1"/>
          </p:nvPr>
        </p:nvSpPr>
        <p:spPr/>
        <p:txBody>
          <a:bodyPr>
            <a:noAutofit/>
          </a:bodyPr>
          <a:lstStyle/>
          <a:p>
            <a:r>
              <a:rPr sz="2400" b="1" dirty="0">
                <a:latin typeface="Times New Roman" panose="02020603050405020304" pitchFamily="18" charset="0"/>
                <a:cs typeface="Times New Roman" panose="02020603050405020304" pitchFamily="18" charset="0"/>
              </a:rPr>
              <a:t>Name:</a:t>
            </a:r>
            <a:r>
              <a:rPr lang="en-IN" sz="2400" dirty="0">
                <a:latin typeface="Times New Roman" panose="02020603050405020304" pitchFamily="18" charset="0"/>
                <a:cs typeface="Times New Roman" panose="02020603050405020304" pitchFamily="18" charset="0"/>
              </a:rPr>
              <a:t> </a:t>
            </a:r>
            <a:r>
              <a:rPr sz="2400" dirty="0" err="1">
                <a:latin typeface="Times New Roman" panose="02020603050405020304" pitchFamily="18" charset="0"/>
                <a:cs typeface="Times New Roman" panose="02020603050405020304" pitchFamily="18" charset="0"/>
              </a:rPr>
              <a:t>Venmax</a:t>
            </a:r>
            <a:r>
              <a:rPr sz="2400" dirty="0">
                <a:latin typeface="Times New Roman" panose="02020603050405020304" pitchFamily="18" charset="0"/>
                <a:cs typeface="Times New Roman" panose="02020603050405020304" pitchFamily="18" charset="0"/>
              </a:rPr>
              <a:t> Drugs and Pharmaceuticals Limited</a:t>
            </a:r>
          </a:p>
          <a:p>
            <a:r>
              <a:rPr sz="2400" b="1" dirty="0">
                <a:latin typeface="Times New Roman" panose="02020603050405020304" pitchFamily="18" charset="0"/>
                <a:cs typeface="Times New Roman" panose="02020603050405020304" pitchFamily="18" charset="0"/>
              </a:rPr>
              <a:t>Registered Office Address:</a:t>
            </a:r>
            <a:r>
              <a:rPr lang="en-IN" sz="2400" b="1" dirty="0">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Sy.No.115, </a:t>
            </a:r>
            <a:r>
              <a:rPr lang="en-IN" sz="2400" dirty="0" err="1">
                <a:latin typeface="Times New Roman" panose="02020603050405020304" pitchFamily="18" charset="0"/>
                <a:cs typeface="Times New Roman" panose="02020603050405020304" pitchFamily="18" charset="0"/>
              </a:rPr>
              <a:t>Hanumanji</a:t>
            </a:r>
            <a:r>
              <a:rPr lang="en-IN" sz="2400" dirty="0">
                <a:latin typeface="Times New Roman" panose="02020603050405020304" pitchFamily="18" charset="0"/>
                <a:cs typeface="Times New Roman" panose="02020603050405020304" pitchFamily="18" charset="0"/>
              </a:rPr>
              <a:t> Colony, Brig Sayeed Road, Old </a:t>
            </a:r>
            <a:r>
              <a:rPr lang="en-IN" sz="2400" dirty="0" err="1">
                <a:latin typeface="Times New Roman" panose="02020603050405020304" pitchFamily="18" charset="0"/>
                <a:cs typeface="Times New Roman" panose="02020603050405020304" pitchFamily="18" charset="0"/>
              </a:rPr>
              <a:t>Bowenpally</a:t>
            </a:r>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Secunderabad</a:t>
            </a:r>
            <a:r>
              <a:rPr lang="en-IN" sz="2400" dirty="0">
                <a:latin typeface="Times New Roman" panose="02020603050405020304" pitchFamily="18" charset="0"/>
                <a:cs typeface="Times New Roman" panose="02020603050405020304" pitchFamily="18" charset="0"/>
              </a:rPr>
              <a:t>, 500009, Telangana</a:t>
            </a:r>
            <a:endParaRPr sz="2400" dirty="0">
              <a:latin typeface="Times New Roman" panose="02020603050405020304" pitchFamily="18" charset="0"/>
              <a:cs typeface="Times New Roman" panose="02020603050405020304" pitchFamily="18" charset="0"/>
            </a:endParaRPr>
          </a:p>
          <a:p>
            <a:r>
              <a:rPr sz="2400" b="1" dirty="0">
                <a:latin typeface="Times New Roman" panose="02020603050405020304" pitchFamily="18" charset="0"/>
                <a:cs typeface="Times New Roman" panose="02020603050405020304" pitchFamily="18" charset="0"/>
              </a:rPr>
              <a:t>Nature of Business: </a:t>
            </a:r>
            <a:r>
              <a:rPr sz="2400" dirty="0">
                <a:latin typeface="Times New Roman" panose="02020603050405020304" pitchFamily="18" charset="0"/>
                <a:cs typeface="Times New Roman" panose="02020603050405020304" pitchFamily="18" charset="0"/>
              </a:rPr>
              <a:t>Trading of Nutraceutical Products</a:t>
            </a:r>
            <a:r>
              <a:rPr lang="en-IN" sz="2400" dirty="0">
                <a:latin typeface="Times New Roman" panose="02020603050405020304" pitchFamily="18" charset="0"/>
                <a:cs typeface="Times New Roman" panose="02020603050405020304" pitchFamily="18" charset="0"/>
              </a:rPr>
              <a:t>, Drug Intermediates, Cosmetic Chemicals</a:t>
            </a:r>
            <a:endParaRPr sz="2400" dirty="0">
              <a:latin typeface="Times New Roman" panose="02020603050405020304" pitchFamily="18" charset="0"/>
              <a:cs typeface="Times New Roman" panose="02020603050405020304" pitchFamily="18" charset="0"/>
            </a:endParaRPr>
          </a:p>
          <a:p>
            <a:r>
              <a:rPr sz="2400" b="1" dirty="0">
                <a:latin typeface="Times New Roman" panose="02020603050405020304" pitchFamily="18" charset="0"/>
                <a:cs typeface="Times New Roman" panose="02020603050405020304" pitchFamily="18" charset="0"/>
              </a:rPr>
              <a:t>Corporate Structure:</a:t>
            </a:r>
            <a:r>
              <a:rPr lang="en-IN" sz="2400" b="1" dirty="0">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Public Limited Company, BSE Listed Company, </a:t>
            </a:r>
          </a:p>
          <a:p>
            <a:pPr marL="0" indent="0">
              <a:buNone/>
            </a:pPr>
            <a:r>
              <a:rPr lang="en-IN" sz="2400" b="1"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Governed under Companies Act, 2013 &amp; SEBI Regulations</a:t>
            </a:r>
            <a:endParaRPr lang="en-IN" sz="2400" dirty="0">
              <a:latin typeface="Times New Roman" panose="02020603050405020304" pitchFamily="18" charset="0"/>
              <a:cs typeface="Times New Roman" panose="02020603050405020304" pitchFamily="18" charset="0"/>
            </a:endParaRPr>
          </a:p>
          <a:p>
            <a:r>
              <a:rPr lang="en-IN" sz="2400" b="1" dirty="0">
                <a:latin typeface="Times New Roman" panose="02020603050405020304" pitchFamily="18" charset="0"/>
                <a:cs typeface="Times New Roman" panose="02020603050405020304" pitchFamily="18" charset="0"/>
              </a:rPr>
              <a:t>CIN: </a:t>
            </a:r>
            <a:r>
              <a:rPr lang="en-IN" sz="2400" dirty="0">
                <a:latin typeface="Times New Roman" panose="02020603050405020304" pitchFamily="18" charset="0"/>
                <a:cs typeface="Times New Roman" panose="02020603050405020304" pitchFamily="18" charset="0"/>
              </a:rPr>
              <a:t>L24230TG1988PLC009102</a:t>
            </a:r>
            <a:endParaRP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9964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73544"/>
          </a:xfrm>
        </p:spPr>
        <p:txBody>
          <a:bodyPr>
            <a:normAutofit fontScale="90000"/>
          </a:bodyPr>
          <a:lstStyle/>
          <a:p>
            <a:r>
              <a:rPr sz="2800" b="1" u="sng" dirty="0">
                <a:latin typeface="Times New Roman" panose="02020603050405020304" pitchFamily="18" charset="0"/>
                <a:cs typeface="Times New Roman" panose="02020603050405020304" pitchFamily="18" charset="0"/>
              </a:rPr>
              <a:t>Detailed Objectives of the Scheme of Amalgamation</a:t>
            </a:r>
          </a:p>
        </p:txBody>
      </p:sp>
      <p:sp>
        <p:nvSpPr>
          <p:cNvPr id="3" name="Content Placeholder 2"/>
          <p:cNvSpPr>
            <a:spLocks noGrp="1"/>
          </p:cNvSpPr>
          <p:nvPr>
            <p:ph idx="1"/>
          </p:nvPr>
        </p:nvSpPr>
        <p:spPr>
          <a:xfrm>
            <a:off x="457200" y="859681"/>
            <a:ext cx="8229600" cy="5723681"/>
          </a:xfrm>
        </p:spPr>
        <p:txBody>
          <a:bodyPr>
            <a:noAutofit/>
          </a:bodyPr>
          <a:lstStyle/>
          <a:p>
            <a:pPr algn="just"/>
            <a:r>
              <a:rPr lang="en-US" sz="1600" dirty="0">
                <a:latin typeface="Times New Roman" panose="02020603050405020304" pitchFamily="18" charset="0"/>
                <a:cs typeface="Times New Roman" panose="02020603050405020304" pitchFamily="18" charset="0"/>
              </a:rPr>
              <a:t>To consolidate entities performing similar and complementary functions within the group structure, thereby simplifying the corporate structure and enhancing overall operational effectiveness</a:t>
            </a:r>
          </a:p>
          <a:p>
            <a:pPr algn="just"/>
            <a:r>
              <a:rPr lang="en-US" sz="1600" dirty="0">
                <a:latin typeface="Times New Roman" panose="02020603050405020304" pitchFamily="18" charset="0"/>
                <a:cs typeface="Times New Roman" panose="02020603050405020304" pitchFamily="18" charset="0"/>
              </a:rPr>
              <a:t>To achieve operational and administrative efficiencies through optimum utilization of infrastructure, manpower and other resources, reduction of overheads, elimination of duplication of activities, and rationalization and standardization of business processes.</a:t>
            </a:r>
          </a:p>
          <a:p>
            <a:pPr algn="just"/>
            <a:r>
              <a:rPr lang="en-US" sz="1600" dirty="0">
                <a:latin typeface="Times New Roman" panose="02020603050405020304" pitchFamily="18" charset="0"/>
                <a:cs typeface="Times New Roman" panose="02020603050405020304" pitchFamily="18" charset="0"/>
              </a:rPr>
              <a:t>To enhance operational, organizational and financial efficiencies by pooling of resources, enabling economies of scale and strengthening business operations through backward integration.</a:t>
            </a:r>
          </a:p>
          <a:p>
            <a:pPr algn="just"/>
            <a:r>
              <a:rPr lang="en-US" sz="1600" dirty="0">
                <a:latin typeface="Times New Roman" panose="02020603050405020304" pitchFamily="18" charset="0"/>
                <a:cs typeface="Times New Roman" panose="02020603050405020304" pitchFamily="18" charset="0"/>
              </a:rPr>
              <a:t>To facilitate an integrated and coordinated approach to business operations and enable efficient allocation of capital and resources towards growth opportunities and strategic expansion.</a:t>
            </a:r>
          </a:p>
          <a:p>
            <a:pPr algn="just"/>
            <a:r>
              <a:rPr lang="en-US" sz="1600" dirty="0">
                <a:latin typeface="Times New Roman" panose="02020603050405020304" pitchFamily="18" charset="0"/>
                <a:cs typeface="Times New Roman" panose="02020603050405020304" pitchFamily="18" charset="0"/>
              </a:rPr>
              <a:t>To unify and streamline legal, statutory and regulatory compliances presently required to be undertaken separately by the Transferor Company and the Transferee Company.</a:t>
            </a:r>
          </a:p>
          <a:p>
            <a:pPr algn="just"/>
            <a:r>
              <a:rPr lang="en-US" sz="1600" dirty="0">
                <a:latin typeface="Times New Roman" panose="02020603050405020304" pitchFamily="18" charset="0"/>
                <a:cs typeface="Times New Roman" panose="02020603050405020304" pitchFamily="18" charset="0"/>
              </a:rPr>
              <a:t>To consolidate administrative and managerial functions, eliminate multiple record-keeping and inter-company transactions, and reduce overall administrative and operational expenditure.</a:t>
            </a:r>
          </a:p>
          <a:p>
            <a:pPr algn="just"/>
            <a:r>
              <a:rPr lang="en-US" sz="1600" dirty="0">
                <a:latin typeface="Times New Roman" panose="02020603050405020304" pitchFamily="18" charset="0"/>
                <a:cs typeface="Times New Roman" panose="02020603050405020304" pitchFamily="18" charset="0"/>
              </a:rPr>
              <a:t>To adopt best practices across the merged entity and enhance mechanization and automation of processes through deployment of latest technologies.</a:t>
            </a:r>
          </a:p>
          <a:p>
            <a:pPr algn="just"/>
            <a:r>
              <a:rPr lang="en-US" sz="1600" dirty="0">
                <a:latin typeface="Times New Roman" panose="02020603050405020304" pitchFamily="18" charset="0"/>
                <a:cs typeface="Times New Roman" panose="02020603050405020304" pitchFamily="18" charset="0"/>
              </a:rPr>
              <a:t>To create long-term value for shareholders and other stakeholders by improving financial strength, operational performance and competitive positioning of the merged entity.</a:t>
            </a:r>
            <a:endParaRP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8799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2F19C-58C5-1B58-EC92-491E9F236877}"/>
              </a:ext>
            </a:extLst>
          </p:cNvPr>
          <p:cNvSpPr>
            <a:spLocks noGrp="1"/>
          </p:cNvSpPr>
          <p:nvPr>
            <p:ph type="title"/>
          </p:nvPr>
        </p:nvSpPr>
        <p:spPr>
          <a:xfrm>
            <a:off x="457200" y="274638"/>
            <a:ext cx="8229600" cy="457199"/>
          </a:xfrm>
        </p:spPr>
        <p:txBody>
          <a:bodyPr>
            <a:normAutofit fontScale="90000"/>
          </a:bodyPr>
          <a:lstStyle/>
          <a:p>
            <a:r>
              <a:rPr lang="en-IN" sz="2800" b="1" u="sng" dirty="0">
                <a:latin typeface="Times New Roman" panose="02020603050405020304" pitchFamily="18" charset="0"/>
                <a:cs typeface="Times New Roman" panose="02020603050405020304" pitchFamily="18" charset="0"/>
              </a:rPr>
              <a:t>Rationale of the Scheme</a:t>
            </a:r>
          </a:p>
        </p:txBody>
      </p:sp>
      <p:sp>
        <p:nvSpPr>
          <p:cNvPr id="3" name="Content Placeholder 2">
            <a:extLst>
              <a:ext uri="{FF2B5EF4-FFF2-40B4-BE49-F238E27FC236}">
                <a16:creationId xmlns:a16="http://schemas.microsoft.com/office/drawing/2014/main" id="{B44F7FC7-99F9-8CE3-B718-543D9495C697}"/>
              </a:ext>
            </a:extLst>
          </p:cNvPr>
          <p:cNvSpPr>
            <a:spLocks noGrp="1"/>
          </p:cNvSpPr>
          <p:nvPr>
            <p:ph idx="1"/>
          </p:nvPr>
        </p:nvSpPr>
        <p:spPr>
          <a:xfrm>
            <a:off x="457200" y="833378"/>
            <a:ext cx="8229600" cy="5292786"/>
          </a:xfrm>
        </p:spPr>
        <p:txBody>
          <a:bodyPr>
            <a:normAutofit/>
          </a:bodyPr>
          <a:lstStyle/>
          <a:p>
            <a:pPr algn="just"/>
            <a:r>
              <a:rPr lang="en-US" sz="1800" dirty="0">
                <a:latin typeface="Times New Roman" panose="02020603050405020304" pitchFamily="18" charset="0"/>
                <a:cs typeface="Times New Roman" panose="02020603050405020304" pitchFamily="18" charset="0"/>
              </a:rPr>
              <a:t>The consolidation of entities with similar functions within the group, would result in, operational and administrative efficiencies, optimum utilization of infrastructure facilities and available resources, reduction in costs by focused operational efforts, rationalization, standardization, simplification of business processes and elimination of duplication.</a:t>
            </a:r>
            <a:endParaRPr lang="en-IN" sz="1800" dirty="0">
              <a:latin typeface="Times New Roman" panose="02020603050405020304" pitchFamily="18" charset="0"/>
              <a:cs typeface="Times New Roman" panose="02020603050405020304" pitchFamily="18" charset="0"/>
            </a:endParaRPr>
          </a:p>
          <a:p>
            <a:pPr algn="just"/>
            <a:r>
              <a:rPr lang="en-US" sz="1800" dirty="0">
                <a:latin typeface="Times New Roman" panose="02020603050405020304" pitchFamily="18" charset="0"/>
                <a:cs typeface="Times New Roman" panose="02020603050405020304" pitchFamily="18" charset="0"/>
              </a:rPr>
              <a:t>enhancement of operational, organizational and financial efficiencies, and achieve economies of scale by pooling of resources through backward integration</a:t>
            </a:r>
          </a:p>
          <a:p>
            <a:pPr algn="just"/>
            <a:r>
              <a:rPr lang="en-US" sz="1800" dirty="0">
                <a:latin typeface="Times New Roman" panose="02020603050405020304" pitchFamily="18" charset="0"/>
                <a:cs typeface="Times New Roman" panose="02020603050405020304" pitchFamily="18" charset="0"/>
              </a:rPr>
              <a:t>an integrated and coordinated approach to business and a more efficient allocation of capital and resources for growth opportunities;</a:t>
            </a:r>
            <a:endParaRPr lang="en-IN" sz="1800" dirty="0">
              <a:latin typeface="Times New Roman" panose="02020603050405020304" pitchFamily="18" charset="0"/>
              <a:cs typeface="Times New Roman" panose="02020603050405020304" pitchFamily="18" charset="0"/>
            </a:endParaRPr>
          </a:p>
          <a:p>
            <a:pPr algn="just"/>
            <a:r>
              <a:rPr lang="en-US" sz="1800" dirty="0">
                <a:latin typeface="Times New Roman" panose="02020603050405020304" pitchFamily="18" charset="0"/>
                <a:cs typeface="Times New Roman" panose="02020603050405020304" pitchFamily="18" charset="0"/>
              </a:rPr>
              <a:t>unification and streamlining off legal and regulatory compliances currently required to be carried out by both, the Transferor Company and the Transferee Company;</a:t>
            </a:r>
          </a:p>
          <a:p>
            <a:pPr algn="just"/>
            <a:r>
              <a:rPr lang="en-US" sz="1800" dirty="0">
                <a:latin typeface="Times New Roman" panose="02020603050405020304" pitchFamily="18" charset="0"/>
                <a:cs typeface="Times New Roman" panose="02020603050405020304" pitchFamily="18" charset="0"/>
              </a:rPr>
              <a:t> consolidation of administrative and managerial functions and elimination of multiple record-keeping, inter alia other expenditure and optimal utilization of resources; and</a:t>
            </a:r>
          </a:p>
          <a:p>
            <a:pPr algn="just"/>
            <a:r>
              <a:rPr lang="en-US" sz="1800" dirty="0">
                <a:latin typeface="Times New Roman" panose="02020603050405020304" pitchFamily="18" charset="0"/>
                <a:cs typeface="Times New Roman" panose="02020603050405020304" pitchFamily="18" charset="0"/>
              </a:rPr>
              <a:t> adaptation of best practices and in enhancing mechanization / automation of various processes through latest technologies</a:t>
            </a:r>
            <a:r>
              <a:rPr lang="en-US" sz="1800" dirty="0"/>
              <a:t>.</a:t>
            </a:r>
            <a:endParaRPr lang="en-IN" sz="1800" dirty="0"/>
          </a:p>
        </p:txBody>
      </p:sp>
    </p:spTree>
    <p:extLst>
      <p:ext uri="{BB962C8B-B14F-4D97-AF65-F5344CB8AC3E}">
        <p14:creationId xmlns:p14="http://schemas.microsoft.com/office/powerpoint/2010/main" val="861542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E3E74-CFC3-037F-F031-1A3F828357AC}"/>
              </a:ext>
            </a:extLst>
          </p:cNvPr>
          <p:cNvSpPr>
            <a:spLocks noGrp="1"/>
          </p:cNvSpPr>
          <p:nvPr>
            <p:ph type="title"/>
          </p:nvPr>
        </p:nvSpPr>
        <p:spPr>
          <a:xfrm>
            <a:off x="457200" y="274638"/>
            <a:ext cx="8229600" cy="1143000"/>
          </a:xfrm>
        </p:spPr>
        <p:txBody>
          <a:bodyPr>
            <a:normAutofit fontScale="90000"/>
          </a:bodyPr>
          <a:lstStyle/>
          <a:p>
            <a:r>
              <a:rPr lang="en-IN" sz="2700" b="1" u="sng" dirty="0">
                <a:latin typeface="Times New Roman" panose="02020603050405020304" pitchFamily="18" charset="0"/>
                <a:cs typeface="Times New Roman" panose="02020603050405020304" pitchFamily="18" charset="0"/>
              </a:rPr>
              <a:t>Existing &amp; Proposed </a:t>
            </a:r>
            <a:r>
              <a:rPr lang="en-IN" sz="3100" b="1" u="sng" dirty="0">
                <a:latin typeface="Times New Roman" panose="02020603050405020304" pitchFamily="18" charset="0"/>
                <a:cs typeface="Times New Roman" panose="02020603050405020304" pitchFamily="18" charset="0"/>
              </a:rPr>
              <a:t>Structure</a:t>
            </a:r>
            <a:br>
              <a:rPr lang="en-IN" dirty="0"/>
            </a:br>
            <a:endParaRPr lang="en-IN" dirty="0"/>
          </a:p>
        </p:txBody>
      </p:sp>
      <p:sp>
        <p:nvSpPr>
          <p:cNvPr id="3" name="Content Placeholder 2">
            <a:extLst>
              <a:ext uri="{FF2B5EF4-FFF2-40B4-BE49-F238E27FC236}">
                <a16:creationId xmlns:a16="http://schemas.microsoft.com/office/drawing/2014/main" id="{CD9C4990-D719-1B19-6DF1-42F0F0B04003}"/>
              </a:ext>
            </a:extLst>
          </p:cNvPr>
          <p:cNvSpPr>
            <a:spLocks noGrp="1"/>
          </p:cNvSpPr>
          <p:nvPr>
            <p:ph sz="half" idx="1"/>
          </p:nvPr>
        </p:nvSpPr>
        <p:spPr>
          <a:xfrm>
            <a:off x="457200" y="960700"/>
            <a:ext cx="4038600" cy="5165464"/>
          </a:xfrm>
        </p:spPr>
        <p:txBody>
          <a:bodyPr>
            <a:normAutofit lnSpcReduction="10000"/>
          </a:bodyPr>
          <a:lstStyle/>
          <a:p>
            <a:pPr marL="0" indent="0">
              <a:buNone/>
            </a:pPr>
            <a:r>
              <a:rPr lang="en-IN" sz="1600" b="1" dirty="0">
                <a:latin typeface="Times New Roman" panose="02020603050405020304" pitchFamily="18" charset="0"/>
                <a:cs typeface="Times New Roman" panose="02020603050405020304" pitchFamily="18" charset="0"/>
              </a:rPr>
              <a:t>            </a:t>
            </a:r>
            <a:r>
              <a:rPr lang="en-IN" sz="1600" b="1" u="sng" dirty="0">
                <a:latin typeface="Times New Roman" panose="02020603050405020304" pitchFamily="18" charset="0"/>
                <a:cs typeface="Times New Roman" panose="02020603050405020304" pitchFamily="18" charset="0"/>
              </a:rPr>
              <a:t>EXISTING STRUCTURE </a:t>
            </a:r>
          </a:p>
          <a:p>
            <a:pPr marL="0" indent="0" algn="just">
              <a:buNone/>
            </a:pPr>
            <a:r>
              <a:rPr lang="en-IN" sz="14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Prior to the proposed Scheme of Amalgamation under Sections 230 to 232 of the Companies Act, 2013, the structure of the companies is as under:</a:t>
            </a:r>
          </a:p>
          <a:p>
            <a:pPr marL="0" indent="0" algn="just">
              <a:buNone/>
            </a:pPr>
            <a:r>
              <a:rPr lang="en-IN" sz="1600" b="1" dirty="0">
                <a:latin typeface="Times New Roman" panose="02020603050405020304" pitchFamily="18" charset="0"/>
                <a:cs typeface="Times New Roman" panose="02020603050405020304" pitchFamily="18" charset="0"/>
              </a:rPr>
              <a:t>Hatri Pharma Private Limited (Transferor Company)</a:t>
            </a:r>
          </a:p>
          <a:p>
            <a:pPr algn="just"/>
            <a:r>
              <a:rPr lang="en-US" sz="1600" dirty="0">
                <a:latin typeface="Times New Roman" panose="02020603050405020304" pitchFamily="18" charset="0"/>
                <a:cs typeface="Times New Roman" panose="02020603050405020304" pitchFamily="18" charset="0"/>
              </a:rPr>
              <a:t>Incorporated as a private limited company</a:t>
            </a:r>
          </a:p>
          <a:p>
            <a:pPr algn="just"/>
            <a:r>
              <a:rPr lang="en-IN" sz="1600" dirty="0">
                <a:latin typeface="Times New Roman" panose="02020603050405020304" pitchFamily="18" charset="0"/>
                <a:cs typeface="Times New Roman" panose="02020603050405020304" pitchFamily="18" charset="0"/>
              </a:rPr>
              <a:t>Operates independently</a:t>
            </a:r>
          </a:p>
          <a:p>
            <a:pPr algn="just"/>
            <a:r>
              <a:rPr lang="en-IN" sz="1600" dirty="0">
                <a:latin typeface="Times New Roman" panose="02020603050405020304" pitchFamily="18" charset="0"/>
                <a:cs typeface="Times New Roman" panose="02020603050405020304" pitchFamily="18" charset="0"/>
              </a:rPr>
              <a:t>Maintains separate assets and liabilities</a:t>
            </a:r>
          </a:p>
          <a:p>
            <a:pPr algn="just"/>
            <a:r>
              <a:rPr lang="en-US" sz="1600" dirty="0">
                <a:latin typeface="Times New Roman" panose="02020603050405020304" pitchFamily="18" charset="0"/>
                <a:cs typeface="Times New Roman" panose="02020603050405020304" pitchFamily="18" charset="0"/>
              </a:rPr>
              <a:t>Has its own management and administrative structure</a:t>
            </a:r>
          </a:p>
          <a:p>
            <a:pPr marL="0" indent="0" algn="just">
              <a:buNone/>
            </a:pPr>
            <a:r>
              <a:rPr lang="en-US" sz="1600" b="1" dirty="0" err="1">
                <a:latin typeface="Times New Roman" panose="02020603050405020304" pitchFamily="18" charset="0"/>
                <a:cs typeface="Times New Roman" panose="02020603050405020304" pitchFamily="18" charset="0"/>
              </a:rPr>
              <a:t>Venmax</a:t>
            </a:r>
            <a:r>
              <a:rPr lang="en-US" sz="1600" b="1" dirty="0">
                <a:latin typeface="Times New Roman" panose="02020603050405020304" pitchFamily="18" charset="0"/>
                <a:cs typeface="Times New Roman" panose="02020603050405020304" pitchFamily="18" charset="0"/>
              </a:rPr>
              <a:t> Drugs and Pharmaceuticals Limited (</a:t>
            </a:r>
            <a:r>
              <a:rPr lang="en-IN" sz="1600" b="1" dirty="0">
                <a:latin typeface="Times New Roman" panose="02020603050405020304" pitchFamily="18" charset="0"/>
                <a:cs typeface="Times New Roman" panose="02020603050405020304" pitchFamily="18" charset="0"/>
              </a:rPr>
              <a:t>(Transferee Company)</a:t>
            </a:r>
          </a:p>
          <a:p>
            <a:pPr algn="just"/>
            <a:r>
              <a:rPr lang="en-US" sz="1600" dirty="0">
                <a:latin typeface="Times New Roman" panose="02020603050405020304" pitchFamily="18" charset="0"/>
                <a:cs typeface="Times New Roman" panose="02020603050405020304" pitchFamily="18" charset="0"/>
              </a:rPr>
              <a:t>Incorporated as a public limited company</a:t>
            </a:r>
          </a:p>
          <a:p>
            <a:pPr algn="just"/>
            <a:r>
              <a:rPr lang="en-IN" sz="1600" dirty="0">
                <a:latin typeface="Times New Roman" panose="02020603050405020304" pitchFamily="18" charset="0"/>
                <a:cs typeface="Times New Roman" panose="02020603050405020304" pitchFamily="18" charset="0"/>
              </a:rPr>
              <a:t>Operates independently</a:t>
            </a:r>
          </a:p>
          <a:p>
            <a:pPr algn="just"/>
            <a:r>
              <a:rPr lang="en-IN" sz="1600" dirty="0">
                <a:latin typeface="Times New Roman" panose="02020603050405020304" pitchFamily="18" charset="0"/>
                <a:cs typeface="Times New Roman" panose="02020603050405020304" pitchFamily="18" charset="0"/>
              </a:rPr>
              <a:t>Maintains separate assets and liabilities</a:t>
            </a:r>
          </a:p>
          <a:p>
            <a:pPr algn="just"/>
            <a:r>
              <a:rPr lang="en-US" sz="1600" dirty="0">
                <a:latin typeface="Times New Roman" panose="02020603050405020304" pitchFamily="18" charset="0"/>
                <a:cs typeface="Times New Roman" panose="02020603050405020304" pitchFamily="18" charset="0"/>
              </a:rPr>
              <a:t>Has its own management and governance framework</a:t>
            </a:r>
            <a:endParaRPr lang="en-IN" sz="1600" dirty="0">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6E99D41F-E7BD-BDE7-9B0D-A5522D97D71C}"/>
              </a:ext>
            </a:extLst>
          </p:cNvPr>
          <p:cNvSpPr>
            <a:spLocks noGrp="1"/>
          </p:cNvSpPr>
          <p:nvPr>
            <p:ph sz="half" idx="2"/>
          </p:nvPr>
        </p:nvSpPr>
        <p:spPr>
          <a:xfrm>
            <a:off x="4648200" y="960700"/>
            <a:ext cx="4038600" cy="5165463"/>
          </a:xfrm>
        </p:spPr>
        <p:txBody>
          <a:bodyPr>
            <a:normAutofit lnSpcReduction="10000"/>
          </a:bodyPr>
          <a:lstStyle/>
          <a:p>
            <a:pPr marL="0" indent="0" algn="ctr">
              <a:buNone/>
            </a:pPr>
            <a:r>
              <a:rPr lang="en-IN" sz="1600" b="1" u="sng" dirty="0">
                <a:latin typeface="Times New Roman" panose="02020603050405020304" pitchFamily="18" charset="0"/>
                <a:cs typeface="Times New Roman" panose="02020603050405020304" pitchFamily="18" charset="0"/>
              </a:rPr>
              <a:t>PROPOSED STRUCTURE</a:t>
            </a:r>
          </a:p>
          <a:p>
            <a:pPr marL="0" indent="0" algn="just">
              <a:buNone/>
            </a:pPr>
            <a:r>
              <a:rPr lang="en-US" sz="1500" dirty="0">
                <a:latin typeface="Times New Roman" panose="02020603050405020304" pitchFamily="18" charset="0"/>
                <a:cs typeface="Times New Roman" panose="02020603050405020304" pitchFamily="18" charset="0"/>
              </a:rPr>
              <a:t>Pursuant to the Scheme of Amalgamation under Sections 230 to 232 of the Companies Act, 2013, the proposed structure shall be as follows:</a:t>
            </a:r>
          </a:p>
          <a:p>
            <a:r>
              <a:rPr lang="en-IN" sz="1500" b="1" dirty="0">
                <a:latin typeface="Times New Roman" panose="02020603050405020304" pitchFamily="18" charset="0"/>
                <a:cs typeface="Times New Roman" panose="02020603050405020304" pitchFamily="18" charset="0"/>
              </a:rPr>
              <a:t>Hatri Pharma Private Limited</a:t>
            </a:r>
            <a:br>
              <a:rPr lang="en-IN" sz="1500" dirty="0">
                <a:latin typeface="Times New Roman" panose="02020603050405020304" pitchFamily="18" charset="0"/>
                <a:cs typeface="Times New Roman" panose="02020603050405020304" pitchFamily="18" charset="0"/>
              </a:rPr>
            </a:br>
            <a:r>
              <a:rPr lang="en-IN" sz="1500" i="1" dirty="0">
                <a:latin typeface="Times New Roman" panose="02020603050405020304" pitchFamily="18" charset="0"/>
                <a:cs typeface="Times New Roman" panose="02020603050405020304" pitchFamily="18" charset="0"/>
              </a:rPr>
              <a:t>(Transferor Company)</a:t>
            </a:r>
            <a:br>
              <a:rPr lang="en-IN" sz="1500" dirty="0">
                <a:latin typeface="Times New Roman" panose="02020603050405020304" pitchFamily="18" charset="0"/>
                <a:cs typeface="Times New Roman" panose="02020603050405020304" pitchFamily="18" charset="0"/>
              </a:rPr>
            </a:br>
            <a:r>
              <a:rPr lang="en-IN" sz="1500" dirty="0">
                <a:latin typeface="Times New Roman" panose="02020603050405020304" pitchFamily="18" charset="0"/>
                <a:cs typeface="Times New Roman" panose="02020603050405020304" pitchFamily="18" charset="0"/>
              </a:rPr>
              <a:t>        ↓ </a:t>
            </a:r>
            <a:r>
              <a:rPr lang="en-IN" sz="1500" i="1" dirty="0">
                <a:latin typeface="Times New Roman" panose="02020603050405020304" pitchFamily="18" charset="0"/>
                <a:cs typeface="Times New Roman" panose="02020603050405020304" pitchFamily="18" charset="0"/>
              </a:rPr>
              <a:t>(Merged into)</a:t>
            </a:r>
            <a:endParaRPr lang="en-IN" sz="1500" dirty="0">
              <a:latin typeface="Times New Roman" panose="02020603050405020304" pitchFamily="18" charset="0"/>
              <a:cs typeface="Times New Roman" panose="02020603050405020304" pitchFamily="18" charset="0"/>
            </a:endParaRPr>
          </a:p>
          <a:p>
            <a:r>
              <a:rPr lang="en-IN" sz="1500" b="1" dirty="0" err="1">
                <a:latin typeface="Times New Roman" panose="02020603050405020304" pitchFamily="18" charset="0"/>
                <a:cs typeface="Times New Roman" panose="02020603050405020304" pitchFamily="18" charset="0"/>
              </a:rPr>
              <a:t>Venmax</a:t>
            </a:r>
            <a:r>
              <a:rPr lang="en-IN" sz="1500" b="1" dirty="0">
                <a:latin typeface="Times New Roman" panose="02020603050405020304" pitchFamily="18" charset="0"/>
                <a:cs typeface="Times New Roman" panose="02020603050405020304" pitchFamily="18" charset="0"/>
              </a:rPr>
              <a:t> Drugs and Pharmaceuticals Limited</a:t>
            </a:r>
            <a:br>
              <a:rPr lang="en-IN" sz="1500" dirty="0">
                <a:latin typeface="Times New Roman" panose="02020603050405020304" pitchFamily="18" charset="0"/>
                <a:cs typeface="Times New Roman" panose="02020603050405020304" pitchFamily="18" charset="0"/>
              </a:rPr>
            </a:br>
            <a:r>
              <a:rPr lang="en-IN" sz="1500" i="1" dirty="0">
                <a:latin typeface="Times New Roman" panose="02020603050405020304" pitchFamily="18" charset="0"/>
                <a:cs typeface="Times New Roman" panose="02020603050405020304" pitchFamily="18" charset="0"/>
              </a:rPr>
              <a:t>(Transferee Company)</a:t>
            </a:r>
            <a:endParaRPr lang="en-IN" sz="1500" dirty="0">
              <a:latin typeface="Times New Roman" panose="02020603050405020304" pitchFamily="18" charset="0"/>
              <a:cs typeface="Times New Roman" panose="02020603050405020304" pitchFamily="18" charset="0"/>
            </a:endParaRPr>
          </a:p>
          <a:p>
            <a:pPr marL="0" indent="0">
              <a:buNone/>
            </a:pPr>
            <a:r>
              <a:rPr lang="en-IN" sz="1500" b="1" dirty="0">
                <a:latin typeface="Times New Roman" panose="02020603050405020304" pitchFamily="18" charset="0"/>
                <a:cs typeface="Times New Roman" panose="02020603050405020304" pitchFamily="18" charset="0"/>
              </a:rPr>
              <a:t>Effect of the Scheme:</a:t>
            </a:r>
          </a:p>
          <a:p>
            <a:pPr algn="just"/>
            <a:r>
              <a:rPr lang="en-US" sz="1500" dirty="0">
                <a:latin typeface="Times New Roman" panose="02020603050405020304" pitchFamily="18" charset="0"/>
                <a:cs typeface="Times New Roman" panose="02020603050405020304" pitchFamily="18" charset="0"/>
              </a:rPr>
              <a:t>All assets, properties, rights, claims and interests of the Transferor Company shall stand transferred to and vested in the Transferee Company.</a:t>
            </a:r>
          </a:p>
          <a:p>
            <a:pPr algn="just"/>
            <a:r>
              <a:rPr lang="en-US" sz="1500" dirty="0">
                <a:latin typeface="Times New Roman" panose="02020603050405020304" pitchFamily="18" charset="0"/>
                <a:cs typeface="Times New Roman" panose="02020603050405020304" pitchFamily="18" charset="0"/>
              </a:rPr>
              <a:t>All liabilities, duties and obligations of the Transferor Company shall stand transferred to and become those of the Transferee Company.</a:t>
            </a:r>
          </a:p>
          <a:p>
            <a:pPr algn="just"/>
            <a:r>
              <a:rPr lang="en-US" sz="1500" dirty="0">
                <a:latin typeface="Times New Roman" panose="02020603050405020304" pitchFamily="18" charset="0"/>
                <a:cs typeface="Times New Roman" panose="02020603050405020304" pitchFamily="18" charset="0"/>
              </a:rPr>
              <a:t>The Transferor Company shall stand dissolved without winding up, upon the Scheme becoming effective.</a:t>
            </a:r>
            <a:endParaRPr lang="en-IN" sz="15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261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D2516-AE53-AAE2-69F5-6B07435C372B}"/>
              </a:ext>
            </a:extLst>
          </p:cNvPr>
          <p:cNvSpPr>
            <a:spLocks noGrp="1"/>
          </p:cNvSpPr>
          <p:nvPr>
            <p:ph type="title"/>
          </p:nvPr>
        </p:nvSpPr>
        <p:spPr/>
        <p:txBody>
          <a:bodyPr>
            <a:normAutofit/>
          </a:bodyPr>
          <a:lstStyle/>
          <a:p>
            <a:r>
              <a:rPr lang="en-IN" sz="2800" b="1" u="sng" dirty="0">
                <a:latin typeface="Times New Roman" panose="02020603050405020304" pitchFamily="18" charset="0"/>
                <a:cs typeface="Times New Roman" panose="02020603050405020304" pitchFamily="18" charset="0"/>
              </a:rPr>
              <a:t>Resultant Structure of Entities Involved in the Scheme</a:t>
            </a:r>
          </a:p>
        </p:txBody>
      </p:sp>
      <p:sp>
        <p:nvSpPr>
          <p:cNvPr id="3" name="Content Placeholder 2">
            <a:extLst>
              <a:ext uri="{FF2B5EF4-FFF2-40B4-BE49-F238E27FC236}">
                <a16:creationId xmlns:a16="http://schemas.microsoft.com/office/drawing/2014/main" id="{ACC0C1E4-3724-3922-B97A-6DFCBF7D4F41}"/>
              </a:ext>
            </a:extLst>
          </p:cNvPr>
          <p:cNvSpPr>
            <a:spLocks noGrp="1"/>
          </p:cNvSpPr>
          <p:nvPr>
            <p:ph idx="1"/>
          </p:nvPr>
        </p:nvSpPr>
        <p:spPr/>
        <p:txBody>
          <a:bodyPr>
            <a:normAutofit/>
          </a:bodyPr>
          <a:lstStyle/>
          <a:p>
            <a:r>
              <a:rPr lang="en-IN" sz="2600" b="1" dirty="0">
                <a:latin typeface="Times New Roman" panose="02020603050405020304" pitchFamily="18" charset="0"/>
                <a:cs typeface="Times New Roman" panose="02020603050405020304" pitchFamily="18" charset="0"/>
              </a:rPr>
              <a:t>Hatri Pharma Private Limited</a:t>
            </a:r>
            <a:br>
              <a:rPr lang="en-IN" sz="2600" dirty="0">
                <a:latin typeface="Times New Roman" panose="02020603050405020304" pitchFamily="18" charset="0"/>
                <a:cs typeface="Times New Roman" panose="02020603050405020304" pitchFamily="18" charset="0"/>
              </a:rPr>
            </a:br>
            <a:r>
              <a:rPr lang="en-IN" sz="2600" dirty="0">
                <a:latin typeface="Times New Roman" panose="02020603050405020304" pitchFamily="18" charset="0"/>
                <a:cs typeface="Times New Roman" panose="02020603050405020304" pitchFamily="18" charset="0"/>
              </a:rPr>
              <a:t>⬇ Merged into</a:t>
            </a:r>
          </a:p>
          <a:p>
            <a:r>
              <a:rPr lang="en-IN" sz="2600" b="1" dirty="0" err="1">
                <a:latin typeface="Times New Roman" panose="02020603050405020304" pitchFamily="18" charset="0"/>
                <a:cs typeface="Times New Roman" panose="02020603050405020304" pitchFamily="18" charset="0"/>
              </a:rPr>
              <a:t>Venmax</a:t>
            </a:r>
            <a:r>
              <a:rPr lang="en-IN" sz="2600" b="1" dirty="0">
                <a:latin typeface="Times New Roman" panose="02020603050405020304" pitchFamily="18" charset="0"/>
                <a:cs typeface="Times New Roman" panose="02020603050405020304" pitchFamily="18" charset="0"/>
              </a:rPr>
              <a:t> Drugs and Pharmaceuticals Limited</a:t>
            </a:r>
            <a:r>
              <a:rPr lang="en-IN" sz="2600" dirty="0">
                <a:latin typeface="Times New Roman" panose="02020603050405020304" pitchFamily="18" charset="0"/>
                <a:cs typeface="Times New Roman" panose="02020603050405020304" pitchFamily="18" charset="0"/>
              </a:rPr>
              <a:t> </a:t>
            </a:r>
            <a:r>
              <a:rPr lang="en-IN" sz="2600" i="1" dirty="0">
                <a:latin typeface="Times New Roman" panose="02020603050405020304" pitchFamily="18" charset="0"/>
                <a:cs typeface="Times New Roman" panose="02020603050405020304" pitchFamily="18" charset="0"/>
              </a:rPr>
              <a:t>(Surviving Entity)</a:t>
            </a:r>
            <a:endParaRPr lang="en-IN" sz="2600" dirty="0">
              <a:latin typeface="Times New Roman" panose="02020603050405020304" pitchFamily="18" charset="0"/>
              <a:cs typeface="Times New Roman" panose="02020603050405020304" pitchFamily="18" charset="0"/>
            </a:endParaRPr>
          </a:p>
          <a:p>
            <a:r>
              <a:rPr lang="en-IN" sz="2600" b="1" dirty="0">
                <a:latin typeface="Times New Roman" panose="02020603050405020304" pitchFamily="18" charset="0"/>
                <a:cs typeface="Times New Roman" panose="02020603050405020304" pitchFamily="18" charset="0"/>
              </a:rPr>
              <a:t>Post-Scheme Outcome:</a:t>
            </a:r>
            <a:endParaRPr lang="en-IN" sz="2600" dirty="0">
              <a:latin typeface="Times New Roman" panose="02020603050405020304" pitchFamily="18" charset="0"/>
              <a:cs typeface="Times New Roman" panose="02020603050405020304" pitchFamily="18" charset="0"/>
            </a:endParaRPr>
          </a:p>
          <a:p>
            <a:r>
              <a:rPr lang="en-IN" sz="2600" dirty="0">
                <a:latin typeface="Times New Roman" panose="02020603050405020304" pitchFamily="18" charset="0"/>
                <a:cs typeface="Times New Roman" panose="02020603050405020304" pitchFamily="18" charset="0"/>
              </a:rPr>
              <a:t>All assets &amp; liabilities transferred to Transferee</a:t>
            </a:r>
          </a:p>
          <a:p>
            <a:r>
              <a:rPr lang="en-IN" sz="2600" dirty="0">
                <a:latin typeface="Times New Roman" panose="02020603050405020304" pitchFamily="18" charset="0"/>
                <a:cs typeface="Times New Roman" panose="02020603050405020304" pitchFamily="18" charset="0"/>
              </a:rPr>
              <a:t>Transferor dissolved without winding up</a:t>
            </a:r>
          </a:p>
          <a:p>
            <a:r>
              <a:rPr lang="en-IN" sz="2600" dirty="0">
                <a:latin typeface="Times New Roman" panose="02020603050405020304" pitchFamily="18" charset="0"/>
                <a:cs typeface="Times New Roman" panose="02020603050405020304" pitchFamily="18" charset="0"/>
              </a:rPr>
              <a:t>Single unified listed entity</a:t>
            </a:r>
          </a:p>
          <a:p>
            <a:r>
              <a:rPr lang="en-IN" sz="2600" dirty="0">
                <a:latin typeface="Times New Roman" panose="02020603050405020304" pitchFamily="18" charset="0"/>
                <a:cs typeface="Times New Roman" panose="02020603050405020304" pitchFamily="18" charset="0"/>
              </a:rPr>
              <a:t>Consolidated operations &amp; management</a:t>
            </a:r>
          </a:p>
          <a:p>
            <a:endParaRPr lang="en-IN" dirty="0"/>
          </a:p>
        </p:txBody>
      </p:sp>
    </p:spTree>
    <p:extLst>
      <p:ext uri="{BB962C8B-B14F-4D97-AF65-F5344CB8AC3E}">
        <p14:creationId xmlns:p14="http://schemas.microsoft.com/office/powerpoint/2010/main" val="2058958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06E4B-5422-153F-14BA-39B3941930FD}"/>
              </a:ext>
            </a:extLst>
          </p:cNvPr>
          <p:cNvSpPr>
            <a:spLocks noGrp="1"/>
          </p:cNvSpPr>
          <p:nvPr>
            <p:ph type="title"/>
          </p:nvPr>
        </p:nvSpPr>
        <p:spPr>
          <a:xfrm>
            <a:off x="457200" y="274638"/>
            <a:ext cx="8229600" cy="697635"/>
          </a:xfrm>
        </p:spPr>
        <p:txBody>
          <a:bodyPr>
            <a:normAutofit/>
          </a:bodyPr>
          <a:lstStyle/>
          <a:p>
            <a:r>
              <a:rPr lang="en-IN" sz="2800" b="1" u="sng" dirty="0">
                <a:latin typeface="Times New Roman" panose="02020603050405020304" pitchFamily="18" charset="0"/>
                <a:cs typeface="Times New Roman" panose="02020603050405020304" pitchFamily="18" charset="0"/>
              </a:rPr>
              <a:t>Existing Capital Structure (Pre-Amalgamation)</a:t>
            </a:r>
          </a:p>
        </p:txBody>
      </p:sp>
      <p:sp>
        <p:nvSpPr>
          <p:cNvPr id="3" name="Content Placeholder 2">
            <a:extLst>
              <a:ext uri="{FF2B5EF4-FFF2-40B4-BE49-F238E27FC236}">
                <a16:creationId xmlns:a16="http://schemas.microsoft.com/office/drawing/2014/main" id="{84C355F3-6E34-04BD-45F2-2527D5AA86FA}"/>
              </a:ext>
            </a:extLst>
          </p:cNvPr>
          <p:cNvSpPr>
            <a:spLocks noGrp="1"/>
          </p:cNvSpPr>
          <p:nvPr>
            <p:ph idx="1"/>
          </p:nvPr>
        </p:nvSpPr>
        <p:spPr>
          <a:xfrm>
            <a:off x="457200" y="972274"/>
            <a:ext cx="8229600" cy="5153890"/>
          </a:xfrm>
        </p:spPr>
        <p:txBody>
          <a:bodyPr>
            <a:normAutofit lnSpcReduction="10000"/>
          </a:bodyPr>
          <a:lstStyle/>
          <a:p>
            <a:pPr marL="0" indent="0">
              <a:buNone/>
            </a:pPr>
            <a:r>
              <a:rPr lang="en-US" sz="1800" b="1" dirty="0">
                <a:latin typeface="Times New Roman" panose="02020603050405020304" pitchFamily="18" charset="0"/>
                <a:cs typeface="Times New Roman" panose="02020603050405020304" pitchFamily="18" charset="0"/>
              </a:rPr>
              <a:t>Hatri Pharma Private Limited (Transferor Company)</a:t>
            </a:r>
          </a:p>
          <a:p>
            <a:r>
              <a:rPr lang="en-US" sz="1800" dirty="0">
                <a:latin typeface="Times New Roman" panose="02020603050405020304" pitchFamily="18" charset="0"/>
                <a:cs typeface="Times New Roman" panose="02020603050405020304" pitchFamily="18" charset="0"/>
              </a:rPr>
              <a:t>Authorized Capital: ₹27.00 Cr</a:t>
            </a:r>
          </a:p>
          <a:p>
            <a:r>
              <a:rPr lang="en-US" sz="1800" dirty="0">
                <a:latin typeface="Times New Roman" panose="02020603050405020304" pitchFamily="18" charset="0"/>
                <a:cs typeface="Times New Roman" panose="02020603050405020304" pitchFamily="18" charset="0"/>
              </a:rPr>
              <a:t>Paid-up Capital: ₹23.73 Cr</a:t>
            </a:r>
          </a:p>
          <a:p>
            <a:r>
              <a:rPr lang="en-US" sz="1800" dirty="0">
                <a:latin typeface="Times New Roman" panose="02020603050405020304" pitchFamily="18" charset="0"/>
                <a:cs typeface="Times New Roman" panose="02020603050405020304" pitchFamily="18" charset="0"/>
              </a:rPr>
              <a:t>Unlisted Company</a:t>
            </a:r>
          </a:p>
          <a:p>
            <a:r>
              <a:rPr lang="en-US" sz="1800" dirty="0">
                <a:latin typeface="Times New Roman" panose="02020603050405020304" pitchFamily="18" charset="0"/>
                <a:cs typeface="Times New Roman" panose="02020603050405020304" pitchFamily="18" charset="0"/>
              </a:rPr>
              <a:t>Separate Net Worth: ₹ 16.10 Cr</a:t>
            </a:r>
          </a:p>
          <a:p>
            <a:r>
              <a:rPr lang="en-US" sz="1800" b="1" dirty="0"/>
              <a:t>Shareholding Pattern (Pre-Scheme):</a:t>
            </a:r>
            <a:endParaRPr lang="en-US" sz="1800" dirty="0"/>
          </a:p>
          <a:p>
            <a:pPr marL="0" indent="0">
              <a:buNone/>
            </a:pPr>
            <a:r>
              <a:rPr lang="en-US" sz="1800" dirty="0"/>
              <a:t>       Promoter &amp; Promoter Group – 14,44,075 (6.09%)</a:t>
            </a:r>
          </a:p>
          <a:p>
            <a:pPr marL="0" indent="0">
              <a:buNone/>
            </a:pPr>
            <a:r>
              <a:rPr lang="en-US" sz="1800" dirty="0"/>
              <a:t>       Public Shareholding – 2,22,85,925 (93.91%)</a:t>
            </a:r>
          </a:p>
          <a:p>
            <a:pPr marL="0" indent="0">
              <a:buNone/>
            </a:pPr>
            <a:r>
              <a:rPr lang="en-IN" sz="1800" b="1" dirty="0" err="1">
                <a:latin typeface="Times New Roman" panose="02020603050405020304" pitchFamily="18" charset="0"/>
                <a:cs typeface="Times New Roman" panose="02020603050405020304" pitchFamily="18" charset="0"/>
              </a:rPr>
              <a:t>Venmax</a:t>
            </a:r>
            <a:r>
              <a:rPr lang="en-IN" sz="1800" b="1" dirty="0">
                <a:latin typeface="Times New Roman" panose="02020603050405020304" pitchFamily="18" charset="0"/>
                <a:cs typeface="Times New Roman" panose="02020603050405020304" pitchFamily="18" charset="0"/>
              </a:rPr>
              <a:t> Drugs and Pharmaceuticals Limited (Transferee Company)</a:t>
            </a:r>
          </a:p>
          <a:p>
            <a:r>
              <a:rPr lang="en-IN" sz="1800" dirty="0">
                <a:latin typeface="Times New Roman" panose="02020603050405020304" pitchFamily="18" charset="0"/>
                <a:cs typeface="Times New Roman" panose="02020603050405020304" pitchFamily="18" charset="0"/>
              </a:rPr>
              <a:t>Authorized Capital: ₹22.00 Cr</a:t>
            </a:r>
          </a:p>
          <a:p>
            <a:r>
              <a:rPr lang="en-IN" sz="1800" dirty="0">
                <a:latin typeface="Times New Roman" panose="02020603050405020304" pitchFamily="18" charset="0"/>
                <a:cs typeface="Times New Roman" panose="02020603050405020304" pitchFamily="18" charset="0"/>
              </a:rPr>
              <a:t>Paid-up Capital: ₹15.26 Cr</a:t>
            </a:r>
          </a:p>
          <a:p>
            <a:r>
              <a:rPr lang="en-IN" sz="1800" dirty="0">
                <a:latin typeface="Times New Roman" panose="02020603050405020304" pitchFamily="18" charset="0"/>
                <a:cs typeface="Times New Roman" panose="02020603050405020304" pitchFamily="18" charset="0"/>
              </a:rPr>
              <a:t>BSE Listed Company</a:t>
            </a:r>
          </a:p>
          <a:p>
            <a:r>
              <a:rPr lang="en-IN" sz="1800" dirty="0">
                <a:latin typeface="Times New Roman" panose="02020603050405020304" pitchFamily="18" charset="0"/>
                <a:cs typeface="Times New Roman" panose="02020603050405020304" pitchFamily="18" charset="0"/>
              </a:rPr>
              <a:t>Net Worth: ₹ 8.57 Cr</a:t>
            </a:r>
          </a:p>
          <a:p>
            <a:r>
              <a:rPr lang="en-US" sz="1800" b="1" dirty="0"/>
              <a:t>Shareholding Pattern (Pre-Scheme):</a:t>
            </a:r>
            <a:endParaRPr lang="en-US" sz="1800" dirty="0"/>
          </a:p>
          <a:p>
            <a:pPr marL="0" indent="0">
              <a:buNone/>
            </a:pPr>
            <a:r>
              <a:rPr lang="en-US" sz="1800" dirty="0"/>
              <a:t>       Promoter &amp; Promoter Group –</a:t>
            </a:r>
            <a:r>
              <a:rPr lang="en-US" sz="1800" dirty="0">
                <a:latin typeface="Times New Roman" panose="02020603050405020304" pitchFamily="18" charset="0"/>
                <a:cs typeface="Times New Roman" panose="02020603050405020304" pitchFamily="18" charset="0"/>
              </a:rPr>
              <a:t>12,12,025 (7.94%)</a:t>
            </a:r>
          </a:p>
          <a:p>
            <a:pPr marL="0" indent="0">
              <a:buNone/>
            </a:pPr>
            <a:r>
              <a:rPr lang="en-US" sz="1800" dirty="0">
                <a:latin typeface="Times New Roman" panose="02020603050405020304" pitchFamily="18" charset="0"/>
                <a:cs typeface="Times New Roman" panose="02020603050405020304" pitchFamily="18" charset="0"/>
              </a:rPr>
              <a:t>       Public Shareholding – 1,40,51,905 (92.06)%</a:t>
            </a:r>
          </a:p>
          <a:p>
            <a:endParaRPr lang="en-US" sz="1800" dirty="0">
              <a:latin typeface="Times New Roman" panose="02020603050405020304" pitchFamily="18" charset="0"/>
              <a:cs typeface="Times New Roman" panose="02020603050405020304" pitchFamily="18" charset="0"/>
            </a:endParaRPr>
          </a:p>
          <a:p>
            <a:pPr marL="0" indent="0">
              <a:buNone/>
            </a:pPr>
            <a:endParaRPr lang="en-IN" sz="1800" dirty="0">
              <a:latin typeface="Times New Roman" panose="02020603050405020304" pitchFamily="18"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2751869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269</TotalTime>
  <Words>1290</Words>
  <Application>Microsoft Office PowerPoint</Application>
  <PresentationFormat>On-screen Show (4:3)</PresentationFormat>
  <Paragraphs>157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Parties to the Scheme</vt:lpstr>
      <vt:lpstr>Hatri Pharma Private Limited  (Transferor Company)</vt:lpstr>
      <vt:lpstr>Venmax Drugs and Pharmaceuticals Limited (Transferee Company)</vt:lpstr>
      <vt:lpstr>Detailed Objectives of the Scheme of Amalgamation</vt:lpstr>
      <vt:lpstr>Rationale of the Scheme</vt:lpstr>
      <vt:lpstr>Existing &amp; Proposed Structure </vt:lpstr>
      <vt:lpstr>Resultant Structure of Entities Involved in the Scheme</vt:lpstr>
      <vt:lpstr>Existing Capital Structure (Pre-Amalgamation)</vt:lpstr>
      <vt:lpstr>Proposed Capital Structure (Post-Amalgamation)</vt:lpstr>
      <vt:lpstr>Pre &amp; Post Scheme of Net worth of the Companies </vt:lpstr>
      <vt:lpstr>Key Points of the Scheme</vt:lpstr>
      <vt:lpstr>Step Wise Process Involved In The Scheme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generated using python-pptx</dc:description>
  <cp:lastModifiedBy>Venkat rao</cp:lastModifiedBy>
  <cp:revision>62</cp:revision>
  <dcterms:created xsi:type="dcterms:W3CDTF">2013-01-27T09:14:16Z</dcterms:created>
  <dcterms:modified xsi:type="dcterms:W3CDTF">2026-02-26T10:45:01Z</dcterms:modified>
  <cp:category/>
</cp:coreProperties>
</file>